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82" r:id="rId10"/>
    <p:sldId id="264" r:id="rId11"/>
    <p:sldId id="265" r:id="rId12"/>
    <p:sldId id="283" r:id="rId13"/>
    <p:sldId id="266" r:id="rId14"/>
    <p:sldId id="284" r:id="rId15"/>
    <p:sldId id="267" r:id="rId16"/>
    <p:sldId id="285" r:id="rId17"/>
    <p:sldId id="269" r:id="rId18"/>
    <p:sldId id="270" r:id="rId19"/>
    <p:sldId id="281" r:id="rId20"/>
    <p:sldId id="272" r:id="rId21"/>
    <p:sldId id="273" r:id="rId22"/>
    <p:sldId id="274" r:id="rId23"/>
    <p:sldId id="275" r:id="rId24"/>
    <p:sldId id="286" r:id="rId25"/>
    <p:sldId id="289" r:id="rId26"/>
    <p:sldId id="287" r:id="rId27"/>
    <p:sldId id="288" r:id="rId28"/>
    <p:sldId id="27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259" autoAdjust="0"/>
  </p:normalViewPr>
  <p:slideViewPr>
    <p:cSldViewPr snapToGrid="0" snapToObjects="1">
      <p:cViewPr varScale="1">
        <p:scale>
          <a:sx n="37" d="100"/>
          <a:sy n="37" d="100"/>
        </p:scale>
        <p:origin x="880"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85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Bienvenue dans cette exploration. Aujourd'hui, on plonge directement dans les fondations mêmes de la vision par ordinateur moderne. On va décortiquer comment concrètement les machines ont appris à voir et à lire l'écriture humaine. Et tout ça grâce à un véritable chef-d'œuvre technologique qui date de 1998. C'est une histoire d'ingéniosité mathématique pure qui a littéralement changé le monde.</a:t>
            </a:r>
          </a:p>
          <a:p>
            <a:endParaRPr lang="fr-CA" dirty="0"/>
          </a:p>
          <a:p>
            <a:r>
              <a:rPr lang="fr-CA" dirty="0"/>
              <a:t>Pour faire simple, si on devait résumer tout ce projet en une seule phrase magique, la voici : LeNet-5 est le premier réseau de neurones convolutifs industriel, créé en 1998. Au lieu d'écraser l'image en 1D, il fait glisser de petits filtres pour repérer les traits du chiffre morceau par morceau avec seulement 60 000 paramètres, ce qui a permis de trier automatiquement 20 millions de chèques par jour aux États-Unis avec moins de 1 % d'erreurs. Voilà, c'est le fil rouge de tout ce dont on va parler.</a:t>
            </a:r>
          </a:p>
          <a:p>
            <a:endParaRPr lang="fr-FR" dirty="0"/>
          </a:p>
        </p:txBody>
      </p:sp>
      <p:sp>
        <p:nvSpPr>
          <p:cNvPr id="4" name="Espace réservé du numéro de diapositive 3"/>
          <p:cNvSpPr>
            <a:spLocks noGrp="1"/>
          </p:cNvSpPr>
          <p:nvPr>
            <p:ph type="sldNum" sz="quarter" idx="5"/>
          </p:nvPr>
        </p:nvSpPr>
        <p:spPr/>
        <p:txBody>
          <a:bodyPr/>
          <a:lstStyle/>
          <a:p>
            <a:fld id="{4FEA52B5-8C56-4768-A385-008AEE17A568}" type="slidenum">
              <a:rPr lang="fr-FR" smtClean="0"/>
              <a:t>1</a:t>
            </a:fld>
            <a:endParaRPr lang="fr-FR"/>
          </a:p>
        </p:txBody>
      </p:sp>
    </p:spTree>
    <p:extLst>
      <p:ext uri="{BB962C8B-B14F-4D97-AF65-F5344CB8AC3E}">
        <p14:creationId xmlns:p14="http://schemas.microsoft.com/office/powerpoint/2010/main" val="3902749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Juste après le passage de </a:t>
            </a:r>
            <a:r>
              <a:rPr dirty="0" err="1"/>
              <a:t>cette</a:t>
            </a:r>
            <a:r>
              <a:rPr dirty="0"/>
              <a:t> </a:t>
            </a:r>
            <a:r>
              <a:rPr dirty="0" err="1"/>
              <a:t>fameuse</a:t>
            </a:r>
            <a:r>
              <a:rPr dirty="0"/>
              <a:t> loupe, le réseau applique le pooling, </a:t>
            </a:r>
            <a:r>
              <a:rPr dirty="0" err="1"/>
              <a:t>ou</a:t>
            </a:r>
            <a:r>
              <a:rPr dirty="0"/>
              <a:t> sous-</a:t>
            </a:r>
            <a:r>
              <a:rPr dirty="0" err="1"/>
              <a:t>échantillonnage</a:t>
            </a:r>
            <a:r>
              <a:rPr dirty="0"/>
              <a:t>. Le </a:t>
            </a:r>
            <a:r>
              <a:rPr dirty="0" err="1"/>
              <a:t>principe</a:t>
            </a:r>
            <a:r>
              <a:rPr dirty="0"/>
              <a:t> est </a:t>
            </a:r>
            <a:r>
              <a:rPr dirty="0" err="1"/>
              <a:t>redoutable</a:t>
            </a:r>
            <a:r>
              <a:rPr dirty="0"/>
              <a:t> : on </a:t>
            </a:r>
            <a:r>
              <a:rPr dirty="0" err="1"/>
              <a:t>prend</a:t>
            </a:r>
            <a:r>
              <a:rPr dirty="0"/>
              <a:t> un petit carré de 4 pixels et on ne garde </a:t>
            </a:r>
            <a:r>
              <a:rPr dirty="0" err="1"/>
              <a:t>que</a:t>
            </a:r>
            <a:r>
              <a:rPr dirty="0"/>
              <a:t> le signal dominant, le plus fort. Le </a:t>
            </a:r>
            <a:r>
              <a:rPr dirty="0" err="1"/>
              <a:t>reste</a:t>
            </a:r>
            <a:r>
              <a:rPr dirty="0"/>
              <a:t> est </a:t>
            </a:r>
            <a:r>
              <a:rPr dirty="0" err="1"/>
              <a:t>ignoré</a:t>
            </a:r>
            <a:r>
              <a:rPr dirty="0"/>
              <a:t>.</a:t>
            </a:r>
          </a:p>
          <a:p>
            <a:endParaRPr dirty="0"/>
          </a:p>
          <a:p>
            <a:r>
              <a:rPr dirty="0" err="1"/>
              <a:t>Ça</a:t>
            </a:r>
            <a:r>
              <a:rPr dirty="0"/>
              <a:t> </a:t>
            </a:r>
            <a:r>
              <a:rPr dirty="0" err="1"/>
              <a:t>permet</a:t>
            </a:r>
            <a:r>
              <a:rPr dirty="0"/>
              <a:t> de </a:t>
            </a:r>
            <a:r>
              <a:rPr dirty="0" err="1"/>
              <a:t>compresser</a:t>
            </a:r>
            <a:r>
              <a:rPr dirty="0"/>
              <a:t> la taille de </a:t>
            </a:r>
            <a:r>
              <a:rPr dirty="0" err="1"/>
              <a:t>l'image</a:t>
            </a:r>
            <a:r>
              <a:rPr dirty="0"/>
              <a:t> de </a:t>
            </a:r>
            <a:r>
              <a:rPr dirty="0" err="1"/>
              <a:t>moitié</a:t>
            </a:r>
            <a:r>
              <a:rPr dirty="0"/>
              <a:t> tout </a:t>
            </a:r>
            <a:r>
              <a:rPr dirty="0" err="1"/>
              <a:t>en</a:t>
            </a:r>
            <a:r>
              <a:rPr dirty="0"/>
              <a:t> gardant </a:t>
            </a:r>
            <a:r>
              <a:rPr dirty="0" err="1"/>
              <a:t>l'essence</a:t>
            </a:r>
            <a:r>
              <a:rPr dirty="0"/>
              <a:t> </a:t>
            </a:r>
            <a:r>
              <a:rPr dirty="0" err="1"/>
              <a:t>visuelle</a:t>
            </a:r>
            <a:r>
              <a:rPr dirty="0"/>
              <a:t>. </a:t>
            </a:r>
            <a:r>
              <a:rPr dirty="0" err="1"/>
              <a:t>L'avantage</a:t>
            </a:r>
            <a:r>
              <a:rPr dirty="0"/>
              <a:t> </a:t>
            </a:r>
            <a:r>
              <a:rPr dirty="0" err="1"/>
              <a:t>énorme</a:t>
            </a:r>
            <a:r>
              <a:rPr dirty="0"/>
              <a:t> du pooling, </a:t>
            </a:r>
            <a:r>
              <a:rPr dirty="0" err="1"/>
              <a:t>c'est</a:t>
            </a:r>
            <a:r>
              <a:rPr dirty="0"/>
              <a:t> </a:t>
            </a:r>
            <a:r>
              <a:rPr dirty="0" err="1"/>
              <a:t>que</a:t>
            </a:r>
            <a:r>
              <a:rPr dirty="0"/>
              <a:t> </a:t>
            </a:r>
            <a:r>
              <a:rPr dirty="0" err="1"/>
              <a:t>si</a:t>
            </a:r>
            <a:r>
              <a:rPr dirty="0"/>
              <a:t> </a:t>
            </a:r>
            <a:r>
              <a:rPr dirty="0" err="1"/>
              <a:t>l'écriture</a:t>
            </a:r>
            <a:r>
              <a:rPr dirty="0"/>
              <a:t> tremble un peu </a:t>
            </a:r>
            <a:r>
              <a:rPr dirty="0" err="1"/>
              <a:t>ou</a:t>
            </a:r>
            <a:r>
              <a:rPr dirty="0"/>
              <a:t> est </a:t>
            </a:r>
            <a:r>
              <a:rPr dirty="0" err="1"/>
              <a:t>légèrement</a:t>
            </a:r>
            <a:r>
              <a:rPr dirty="0"/>
              <a:t> </a:t>
            </a:r>
            <a:r>
              <a:rPr dirty="0" err="1"/>
              <a:t>décalée</a:t>
            </a:r>
            <a:r>
              <a:rPr dirty="0"/>
              <a:t>, le réseau </a:t>
            </a:r>
            <a:r>
              <a:rPr dirty="0" err="1"/>
              <a:t>s'en</a:t>
            </a:r>
            <a:r>
              <a:rPr dirty="0"/>
              <a:t> fiche </a:t>
            </a:r>
            <a:r>
              <a:rPr dirty="0" err="1"/>
              <a:t>complètement</a:t>
            </a:r>
            <a:r>
              <a:rPr dirty="0"/>
              <a:t> car le signal fort est </a:t>
            </a:r>
            <a:r>
              <a:rPr dirty="0" err="1"/>
              <a:t>toujours</a:t>
            </a:r>
            <a:r>
              <a:rPr dirty="0"/>
              <a:t> </a:t>
            </a:r>
            <a:r>
              <a:rPr dirty="0" err="1"/>
              <a:t>là</a:t>
            </a:r>
            <a:r>
              <a:rPr dirty="0"/>
              <a:t> dans la zone </a:t>
            </a:r>
            <a:r>
              <a:rPr dirty="0" err="1"/>
              <a:t>condensée</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ce réservé des notes 2"/>
          <p:cNvSpPr>
            <a:spLocks noGrp="1"/>
          </p:cNvSpPr>
          <p:nvPr>
            <p:ph type="body" idx="1"/>
          </p:nvPr>
        </p:nvSpPr>
        <p:spPr>
          <a:xfrm>
            <a:off x="685800" y="4400550"/>
            <a:ext cx="5486400" cy="3600450"/>
          </a:xfrm>
          <a:prstGeom prst="rect">
            <a:avLst/>
          </a:prstGeom>
        </p:spPr>
        <p:txBody>
          <a:bodyPr/>
          <a:lstStyle/>
          <a:p>
            <a:endParaRPr lang="fr-FR" dirty="0"/>
          </a:p>
        </p:txBody>
      </p:sp>
    </p:spTree>
    <p:extLst>
      <p:ext uri="{BB962C8B-B14F-4D97-AF65-F5344CB8AC3E}">
        <p14:creationId xmlns:p14="http://schemas.microsoft.com/office/powerpoint/2010/main" val="1926430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Maintenant qu'on a les outils, voyons comment tout ça s'assemble avec l'architecture complète en sept couches.</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ce réservé des notes 2"/>
          <p:cNvSpPr>
            <a:spLocks noGrp="1"/>
          </p:cNvSpPr>
          <p:nvPr>
            <p:ph type="body" idx="1"/>
          </p:nvPr>
        </p:nvSpPr>
        <p:spPr>
          <a:xfrm>
            <a:off x="685800" y="4400550"/>
            <a:ext cx="5486400" cy="3600450"/>
          </a:xfrm>
          <a:prstGeom prst="rect">
            <a:avLst/>
          </a:prstGeom>
        </p:spPr>
        <p:txBody>
          <a:bodyPr/>
          <a:lstStyle/>
          <a:p>
            <a:r>
              <a:rPr lang="fr-CA" dirty="0"/>
              <a:t>Voici le légendaire pipeline visuel de LeNet-5. C'est le trajet exact que suit l'image de notre chèque bancaire. Tout à gauche, on entre la grille brute de 32 par 32 pixels. Ensuite, le signal va rebondir de couche en couche à travers différents blocs imbriqués pour finalement arriver tout à droite. Et là, on trouve les 10 neurones de sortie qui correspondent aux chiffres de 0 à 9. Le neurone qui crie le plus fort donne la décision finale de la machine.</a:t>
            </a:r>
          </a:p>
          <a:p>
            <a:endParaRPr lang="fr-CA" dirty="0"/>
          </a:p>
          <a:p>
            <a:r>
              <a:rPr lang="fr-CA" dirty="0"/>
              <a:t>Ce qui est brillant, c'est la logique d'alternance de ces couches : on commence par extraire des traits de base avec six filtres dans la couche C1. Bam ! On compresse immédiatement avec la couche S2 pour stabiliser l'image. Ensuite, on relance l'extraction dans la couche C3 avec 16 filtres cette fois pour repérer des formes plus complexes comme le croisement de deux lignes. Nouvelle compression avec S4. Et pour finir, les couches denses C5 avec ses 120 unités et F6 avec ses 84 unités jouent le rôle du cerveau final : elles rassemblent toutes les pièces du puzzle pour prendre la décision. C'est un entonnoir absolument parfait.</a:t>
            </a:r>
          </a:p>
          <a:p>
            <a:endParaRPr lang="fr-FR" dirty="0"/>
          </a:p>
        </p:txBody>
      </p:sp>
    </p:spTree>
    <p:extLst>
      <p:ext uri="{BB962C8B-B14F-4D97-AF65-F5344CB8AC3E}">
        <p14:creationId xmlns:p14="http://schemas.microsoft.com/office/powerpoint/2010/main" val="1440975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4e étape : l'apprentissage et les données chiffrées. Car oui, sans entraînement, tout ça ne sert à rien. Mais alors, comment ce réseau devient-il intelligent ? Et bien, par l'erreur, c'est le mécanisme de la rétropropagation du gradient.</a:t>
            </a:r>
          </a:p>
          <a:p>
            <a:endParaRPr/>
          </a:p>
          <a:p>
            <a:r>
              <a:t>Imaginons un archer débutant : son tout premier tir atterrit loin de la cible. C'est la prédiction initiale de la machine. On calcule l'écart avec le centre, donc l'erreur, et l'archer ajuste très légèrement son arc pour le prochain tir. Le réseau fait exactement la même chose : l'erreur mathématique remonte à l'envers à travers les couches pour corriger infimement chaque petit poids interne. On répète ce cycle des dizaines de milliers de fois et le modèle finit par viser juste.</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Et le chiffre qu'il faut absolument garder en tête ici, c'est 60 000. LeNet-5 parvient à analyser l'image de façon ultra fiable en utilisant seulement 60 000 paramètres ajustables. À notre époque où les IA tournent avec des centaines de milliards de paramètres, c'est microscopique mais c'est d'une élégance absolue.</a:t>
            </a:r>
          </a:p>
          <a:p>
            <a:endParaRPr/>
          </a:p>
          <a:p>
            <a:r>
              <a:t>En 1998, cette compacité mathématique de 60 000 poids, c'était le secret pour que le système puisse fonctionner en temps réel sur les processeurs de l'époque. Les résultats de cette optimisation ont brisé tous les standards : LeNet-5 a été entraîné sur la fameuse base de données MNIST qui contient 70 000 chiffres manuscrits et a atteint un taux d'erreurs record de seulement 0,8 % sur des données de test qu'il n'avait jamais vues, même avec des ratures et des distorsions. Ce niveau de précision prouvait enfin qu'un algorithme pouvait vraiment rivaliser avec l'œil humain sur ce type de tâche.</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Ce qui nous </a:t>
            </a:r>
            <a:r>
              <a:rPr dirty="0" err="1"/>
              <a:t>mène</a:t>
            </a:r>
            <a:r>
              <a:rPr dirty="0"/>
              <a:t> </a:t>
            </a:r>
            <a:r>
              <a:rPr dirty="0" err="1"/>
              <a:t>logiquement</a:t>
            </a:r>
            <a:r>
              <a:rPr dirty="0"/>
              <a:t> à </a:t>
            </a:r>
            <a:r>
              <a:rPr dirty="0" err="1"/>
              <a:t>notre</a:t>
            </a:r>
            <a:r>
              <a:rPr dirty="0"/>
              <a:t> dernier </a:t>
            </a:r>
            <a:r>
              <a:rPr dirty="0" err="1"/>
              <a:t>acte</a:t>
            </a:r>
            <a:r>
              <a:rPr dirty="0"/>
              <a:t>, </a:t>
            </a:r>
            <a:r>
              <a:rPr dirty="0" err="1"/>
              <a:t>l'impact</a:t>
            </a:r>
            <a:r>
              <a:rPr dirty="0"/>
              <a:t> </a:t>
            </a:r>
            <a:r>
              <a:rPr dirty="0" err="1"/>
              <a:t>industriel</a:t>
            </a:r>
            <a:r>
              <a:rPr dirty="0"/>
              <a:t> et </a:t>
            </a:r>
            <a:r>
              <a:rPr dirty="0" err="1"/>
              <a:t>l'IA</a:t>
            </a:r>
            <a:r>
              <a:rPr dirty="0"/>
              <a:t> </a:t>
            </a:r>
            <a:r>
              <a:rPr dirty="0" err="1"/>
              <a:t>moderne</a:t>
            </a:r>
            <a:r>
              <a:rPr dirty="0"/>
              <a:t>. Ce qui </a:t>
            </a:r>
            <a:r>
              <a:rPr dirty="0" err="1"/>
              <a:t>mène</a:t>
            </a:r>
            <a:r>
              <a:rPr dirty="0"/>
              <a:t> à la </a:t>
            </a:r>
            <a:r>
              <a:rPr dirty="0" err="1"/>
              <a:t>cinquième</a:t>
            </a:r>
            <a:r>
              <a:rPr dirty="0"/>
              <a:t> étape : le </a:t>
            </a:r>
            <a:r>
              <a:rPr dirty="0" err="1"/>
              <a:t>déploiement</a:t>
            </a:r>
            <a:r>
              <a:rPr dirty="0"/>
              <a:t> </a:t>
            </a:r>
            <a:r>
              <a:rPr dirty="0" err="1"/>
              <a:t>industriel</a:t>
            </a:r>
            <a:r>
              <a:rPr dirty="0"/>
              <a:t> chez NCR.</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Parce que LeNet-5, ce n'est pas juste resté un projet dans un laboratoire. Dès l'été 1996, l'entreprise NCR l'a intégré directement dans ses trieuses bancaires aux États-Unis.</a:t>
            </a:r>
          </a:p>
          <a:p>
            <a:endParaRPr/>
          </a:p>
          <a:p>
            <a:r>
              <a:t>Ces machines tournaient à plein régime, déchiffrant de manière totalement autonome des millions de chèques par jour grâce à une puce DSP dédiée. C'était une application commerciale réelle dès 1998, assurant la reconnaissance automatique de près de 10 % des chèques circulant sur le territoire américain.</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Ces machines tournaient à plein régime, déchiffrant de manière totalement autonome environ 20 millions de chèques par jour. Ça représentait à peu près 10 % de tout le volume bancaire américain. C'était littéralement de l'intelligence artificielle de pointe utilisée tous les jours au cœur de l'économie réelle.</a:t>
            </a:r>
          </a:p>
          <a:p>
            <a:endParaRPr/>
          </a:p>
          <a:p>
            <a:r>
              <a:t>D'ailleurs, petit détail technique en passant, certains se demandent peut-être pourquoi LeNet-5 utilisait la fonction d'activation tanh ou la sigmoïde au lieu de la fonction ReLU qu'on voit absolument partout dans l'IA moderne. La réponse est simple, c'est une question d'époque : en 98, ces fonctions étaient la norme théorique héritée directement des recherches en neurosciences sur le cerveau. La fonction ReLU n'a vraiment été popularisée qu'en 2012 avec l'arrivée d'AlexNet pour contourner certains blocages sur des réseaux beaucoup plus gros.</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L'héritage technologique de LeNet-5 donne vraiment le vertige. Il a posé le standard incontournable : la convolution suivie du pooling. C'est ce modèle qui a directement inspiré AlexNet en 2012, déclenchant la révolution du deep learning qu'on connaît.</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Au programme, aujourd'hui : on commence par le défi du chiffre manuscrit. Ensuite, on verra les outils révolutionnaires de LeNet-5, à savoir, la </a:t>
            </a:r>
            <a:r>
              <a:rPr lang="fr-CA" dirty="0" err="1"/>
              <a:t>lectrue</a:t>
            </a:r>
            <a:r>
              <a:rPr lang="fr-CA" dirty="0"/>
              <a:t>, la mini-décision, le filtrage et le </a:t>
            </a:r>
            <a:r>
              <a:rPr lang="fr-CA" dirty="0" err="1"/>
              <a:t>pooling</a:t>
            </a:r>
            <a:r>
              <a:rPr lang="fr-CA" dirty="0"/>
              <a:t>,  puis son architecture en sept couches. On parlera de l'apprentissage par les données et on terminera sur son impact industriel moderne et quel héritage pour l’avenir de </a:t>
            </a:r>
            <a:r>
              <a:rPr lang="fr-CA" dirty="0" err="1"/>
              <a:t>l’ia</a:t>
            </a:r>
            <a:r>
              <a:rPr lang="fr-CA" dirty="0"/>
              <a:t>. Allez, c'est parti !</a:t>
            </a:r>
          </a:p>
          <a:p>
            <a:endParaRPr lang="fr-FR" dirty="0"/>
          </a:p>
        </p:txBody>
      </p:sp>
      <p:sp>
        <p:nvSpPr>
          <p:cNvPr id="4" name="Espace réservé du numéro de diapositive 3"/>
          <p:cNvSpPr>
            <a:spLocks noGrp="1"/>
          </p:cNvSpPr>
          <p:nvPr>
            <p:ph type="sldNum" sz="quarter" idx="5"/>
          </p:nvPr>
        </p:nvSpPr>
        <p:spPr/>
        <p:txBody>
          <a:bodyPr/>
          <a:lstStyle/>
          <a:p>
            <a:fld id="{4FEA52B5-8C56-4768-A385-008AEE17A568}" type="slidenum">
              <a:rPr lang="fr-FR" smtClean="0"/>
              <a:t>2</a:t>
            </a:fld>
            <a:endParaRPr lang="fr-FR"/>
          </a:p>
        </p:txBody>
      </p:sp>
    </p:spTree>
    <p:extLst>
      <p:ext uri="{BB962C8B-B14F-4D97-AF65-F5344CB8AC3E}">
        <p14:creationId xmlns:p14="http://schemas.microsoft.com/office/powerpoint/2010/main" val="2457413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Aujourd'hui, les principes exacts inventés pour lire des chèques en 1998 sont utilisés quand un téléphone se déverrouille avec Face ID, quand une IA analyse une radiographie ou quand une voiture autonome détecte un piéton. Tout cet arbre technologique puise ses racines ici.</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ce réservé des notes 2"/>
          <p:cNvSpPr>
            <a:spLocks noGrp="1"/>
          </p:cNvSpPr>
          <p:nvPr>
            <p:ph type="body" idx="1"/>
          </p:nvPr>
        </p:nvSpPr>
        <p:spPr>
          <a:xfrm>
            <a:off x="685800" y="4400550"/>
            <a:ext cx="5486400" cy="3600450"/>
          </a:xfrm>
          <a:prstGeom prst="rect">
            <a:avLst/>
          </a:prstGeom>
        </p:spPr>
        <p:txBody>
          <a:bodyPr/>
          <a:lstStyle/>
          <a:p>
            <a:r>
              <a:rPr lang="fr-FR" dirty="0"/>
              <a:t>Recapitulons et démonstration dans le google </a:t>
            </a:r>
            <a:r>
              <a:rPr lang="fr-FR" dirty="0" err="1"/>
              <a:t>colab</a:t>
            </a:r>
            <a:endParaRPr lang="fr-FR" dirty="0"/>
          </a:p>
        </p:txBody>
      </p:sp>
    </p:spTree>
    <p:extLst>
      <p:ext uri="{BB962C8B-B14F-4D97-AF65-F5344CB8AC3E}">
        <p14:creationId xmlns:p14="http://schemas.microsoft.com/office/powerpoint/2010/main" val="2632396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ce réservé des notes 2"/>
          <p:cNvSpPr>
            <a:spLocks noGrp="1"/>
          </p:cNvSpPr>
          <p:nvPr>
            <p:ph type="body" idx="1"/>
          </p:nvPr>
        </p:nvSpPr>
        <p:spPr>
          <a:xfrm>
            <a:off x="685800" y="4400550"/>
            <a:ext cx="5486400" cy="3600450"/>
          </a:xfrm>
          <a:prstGeom prst="rect">
            <a:avLst/>
          </a:prstGeom>
        </p:spPr>
        <p:txBody>
          <a:bodyPr/>
          <a:lstStyle/>
          <a:p>
            <a:r>
              <a:rPr lang="fr-FR" dirty="0"/>
              <a:t>quiz</a:t>
            </a:r>
          </a:p>
        </p:txBody>
      </p:sp>
    </p:spTree>
    <p:extLst>
      <p:ext uri="{BB962C8B-B14F-4D97-AF65-F5344CB8AC3E}">
        <p14:creationId xmlns:p14="http://schemas.microsoft.com/office/powerpoint/2010/main" val="1847924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Ce qui </a:t>
            </a:r>
            <a:r>
              <a:rPr dirty="0" err="1"/>
              <a:t>amène</a:t>
            </a:r>
            <a:r>
              <a:rPr dirty="0"/>
              <a:t> </a:t>
            </a:r>
            <a:r>
              <a:rPr dirty="0" err="1"/>
              <a:t>une</a:t>
            </a:r>
            <a:r>
              <a:rPr dirty="0"/>
              <a:t> </a:t>
            </a:r>
            <a:r>
              <a:rPr dirty="0" err="1"/>
              <a:t>réflexion</a:t>
            </a:r>
            <a:r>
              <a:rPr dirty="0"/>
              <a:t> </a:t>
            </a:r>
            <a:r>
              <a:rPr dirty="0" err="1"/>
              <a:t>plutôt</a:t>
            </a:r>
            <a:r>
              <a:rPr dirty="0"/>
              <a:t> </a:t>
            </a:r>
            <a:r>
              <a:rPr dirty="0" err="1"/>
              <a:t>provocatrice</a:t>
            </a:r>
            <a:r>
              <a:rPr dirty="0"/>
              <a:t> pour terminer : </a:t>
            </a:r>
            <a:r>
              <a:rPr dirty="0" err="1"/>
              <a:t>aujourd'hui</a:t>
            </a:r>
            <a:r>
              <a:rPr dirty="0"/>
              <a:t>, on </a:t>
            </a:r>
            <a:r>
              <a:rPr dirty="0" err="1"/>
              <a:t>s'extasie</a:t>
            </a:r>
            <a:r>
              <a:rPr dirty="0"/>
              <a:t> </a:t>
            </a:r>
            <a:r>
              <a:rPr dirty="0" err="1"/>
              <a:t>tous</a:t>
            </a:r>
            <a:r>
              <a:rPr dirty="0"/>
              <a:t> </a:t>
            </a:r>
            <a:r>
              <a:rPr dirty="0" err="1"/>
              <a:t>devant</a:t>
            </a:r>
            <a:r>
              <a:rPr dirty="0"/>
              <a:t> des </a:t>
            </a:r>
            <a:r>
              <a:rPr dirty="0" err="1"/>
              <a:t>modèles</a:t>
            </a:r>
            <a:r>
              <a:rPr dirty="0"/>
              <a:t> </a:t>
            </a:r>
            <a:r>
              <a:rPr dirty="0" err="1"/>
              <a:t>d'IA</a:t>
            </a:r>
            <a:r>
              <a:rPr dirty="0"/>
              <a:t> </a:t>
            </a:r>
            <a:r>
              <a:rPr dirty="0" err="1"/>
              <a:t>titanesques</a:t>
            </a:r>
            <a:r>
              <a:rPr dirty="0"/>
              <a:t> qui </a:t>
            </a:r>
            <a:r>
              <a:rPr dirty="0" err="1"/>
              <a:t>engloutissent</a:t>
            </a:r>
            <a:r>
              <a:rPr dirty="0"/>
              <a:t> des milliards de </a:t>
            </a:r>
            <a:r>
              <a:rPr dirty="0" err="1"/>
              <a:t>paramètres</a:t>
            </a:r>
            <a:r>
              <a:rPr dirty="0"/>
              <a:t> et </a:t>
            </a:r>
            <a:r>
              <a:rPr dirty="0" err="1"/>
              <a:t>une</a:t>
            </a:r>
            <a:r>
              <a:rPr dirty="0"/>
              <a:t> </a:t>
            </a:r>
            <a:r>
              <a:rPr dirty="0" err="1"/>
              <a:t>énergie</a:t>
            </a:r>
            <a:r>
              <a:rPr dirty="0"/>
              <a:t> </a:t>
            </a:r>
            <a:r>
              <a:rPr dirty="0" err="1"/>
              <a:t>colossale</a:t>
            </a:r>
            <a:r>
              <a:rPr dirty="0"/>
              <a:t>. Mais dans un quart de siècle, comment est-</a:t>
            </a:r>
            <a:r>
              <a:rPr dirty="0" err="1"/>
              <a:t>ce</a:t>
            </a:r>
            <a:r>
              <a:rPr dirty="0"/>
              <a:t> </a:t>
            </a:r>
            <a:r>
              <a:rPr dirty="0" err="1"/>
              <a:t>qu'on</a:t>
            </a:r>
            <a:r>
              <a:rPr dirty="0"/>
              <a:t> </a:t>
            </a:r>
            <a:r>
              <a:rPr dirty="0" err="1"/>
              <a:t>regardera</a:t>
            </a:r>
            <a:r>
              <a:rPr dirty="0"/>
              <a:t> </a:t>
            </a:r>
            <a:r>
              <a:rPr dirty="0" err="1"/>
              <a:t>ces</a:t>
            </a:r>
            <a:r>
              <a:rPr dirty="0"/>
              <a:t> </a:t>
            </a:r>
            <a:r>
              <a:rPr dirty="0" err="1"/>
              <a:t>géants</a:t>
            </a:r>
            <a:r>
              <a:rPr dirty="0"/>
              <a:t> ? Face à la </a:t>
            </a:r>
            <a:r>
              <a:rPr dirty="0" err="1"/>
              <a:t>pureté</a:t>
            </a:r>
            <a:r>
              <a:rPr dirty="0"/>
              <a:t>, </a:t>
            </a:r>
            <a:r>
              <a:rPr dirty="0" err="1"/>
              <a:t>l'élégance</a:t>
            </a:r>
            <a:r>
              <a:rPr dirty="0"/>
              <a:t> et </a:t>
            </a:r>
            <a:r>
              <a:rPr dirty="0" err="1"/>
              <a:t>l'incroyable</a:t>
            </a:r>
            <a:r>
              <a:rPr dirty="0"/>
              <a:t> </a:t>
            </a:r>
            <a:r>
              <a:rPr dirty="0" err="1"/>
              <a:t>efficacité</a:t>
            </a:r>
            <a:r>
              <a:rPr dirty="0"/>
              <a:t> des 60 000 </a:t>
            </a:r>
            <a:r>
              <a:rPr dirty="0" err="1"/>
              <a:t>paramètres</a:t>
            </a:r>
            <a:r>
              <a:rPr dirty="0"/>
              <a:t> de LeNet, la course au </a:t>
            </a:r>
            <a:r>
              <a:rPr dirty="0" err="1"/>
              <a:t>gigantisme</a:t>
            </a:r>
            <a:r>
              <a:rPr dirty="0"/>
              <a:t> est-</a:t>
            </a:r>
            <a:r>
              <a:rPr dirty="0" err="1"/>
              <a:t>elle</a:t>
            </a:r>
            <a:r>
              <a:rPr dirty="0"/>
              <a:t> </a:t>
            </a:r>
            <a:r>
              <a:rPr dirty="0" err="1"/>
              <a:t>vraiment</a:t>
            </a:r>
            <a:r>
              <a:rPr dirty="0"/>
              <a:t> le seul avenir de </a:t>
            </a:r>
            <a:r>
              <a:rPr dirty="0" err="1"/>
              <a:t>l'intelligence</a:t>
            </a:r>
            <a:r>
              <a:rPr dirty="0"/>
              <a:t> </a:t>
            </a:r>
            <a:r>
              <a:rPr dirty="0" err="1"/>
              <a:t>artificielle</a:t>
            </a:r>
            <a:r>
              <a:rPr dirty="0"/>
              <a:t>, </a:t>
            </a:r>
            <a:r>
              <a:rPr dirty="0" err="1"/>
              <a:t>ou</a:t>
            </a:r>
            <a:r>
              <a:rPr dirty="0"/>
              <a:t> </a:t>
            </a:r>
            <a:r>
              <a:rPr dirty="0" err="1"/>
              <a:t>l'industrie</a:t>
            </a:r>
            <a:r>
              <a:rPr dirty="0"/>
              <a:t> </a:t>
            </a:r>
            <a:r>
              <a:rPr dirty="0" err="1"/>
              <a:t>finira</a:t>
            </a:r>
            <a:r>
              <a:rPr dirty="0"/>
              <a:t>-t-</a:t>
            </a:r>
            <a:r>
              <a:rPr dirty="0" err="1"/>
              <a:t>elle</a:t>
            </a:r>
            <a:r>
              <a:rPr dirty="0"/>
              <a:t> par </a:t>
            </a:r>
            <a:r>
              <a:rPr dirty="0" err="1"/>
              <a:t>revenir</a:t>
            </a:r>
            <a:r>
              <a:rPr dirty="0"/>
              <a:t> à </a:t>
            </a:r>
            <a:r>
              <a:rPr dirty="0" err="1"/>
              <a:t>cette</a:t>
            </a:r>
            <a:r>
              <a:rPr dirty="0"/>
              <a:t> </a:t>
            </a:r>
            <a:r>
              <a:rPr dirty="0" err="1"/>
              <a:t>ingéniosité</a:t>
            </a:r>
            <a:r>
              <a:rPr dirty="0"/>
              <a:t> </a:t>
            </a:r>
            <a:r>
              <a:rPr dirty="0" err="1"/>
              <a:t>minimaliste</a:t>
            </a:r>
            <a:r>
              <a:rPr dirty="0"/>
              <a:t> ? </a:t>
            </a:r>
            <a:r>
              <a:rPr dirty="0" err="1"/>
              <a:t>C'est</a:t>
            </a:r>
            <a:r>
              <a:rPr dirty="0"/>
              <a:t> </a:t>
            </a:r>
            <a:r>
              <a:rPr dirty="0" err="1"/>
              <a:t>une</a:t>
            </a:r>
            <a:r>
              <a:rPr dirty="0"/>
              <a:t> </a:t>
            </a:r>
            <a:r>
              <a:rPr dirty="0" err="1"/>
              <a:t>excellente</a:t>
            </a:r>
            <a:r>
              <a:rPr dirty="0"/>
              <a:t> question qui mérite </a:t>
            </a:r>
            <a:r>
              <a:rPr dirty="0" err="1"/>
              <a:t>qu'on</a:t>
            </a:r>
            <a:r>
              <a:rPr dirty="0"/>
              <a:t> </a:t>
            </a:r>
            <a:r>
              <a:rPr dirty="0" err="1"/>
              <a:t>s'y</a:t>
            </a:r>
            <a:r>
              <a:rPr dirty="0"/>
              <a:t> </a:t>
            </a:r>
            <a:r>
              <a:rPr dirty="0" err="1"/>
              <a:t>attarde</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Première étape : le défi du chiffre manuscrit.</a:t>
            </a:r>
          </a:p>
          <a:p>
            <a:endParaRPr lang="fr-FR" dirty="0"/>
          </a:p>
        </p:txBody>
      </p:sp>
      <p:sp>
        <p:nvSpPr>
          <p:cNvPr id="4" name="Espace réservé du numéro de diapositive 3"/>
          <p:cNvSpPr>
            <a:spLocks noGrp="1"/>
          </p:cNvSpPr>
          <p:nvPr>
            <p:ph type="sldNum" sz="quarter" idx="5"/>
          </p:nvPr>
        </p:nvSpPr>
        <p:spPr/>
        <p:txBody>
          <a:bodyPr/>
          <a:lstStyle/>
          <a:p>
            <a:fld id="{4FEA52B5-8C56-4768-A385-008AEE17A568}" type="slidenum">
              <a:rPr lang="fr-FR" smtClean="0"/>
              <a:t>3</a:t>
            </a:fld>
            <a:endParaRPr lang="fr-FR"/>
          </a:p>
        </p:txBody>
      </p:sp>
    </p:spTree>
    <p:extLst>
      <p:ext uri="{BB962C8B-B14F-4D97-AF65-F5344CB8AC3E}">
        <p14:creationId xmlns:p14="http://schemas.microsoft.com/office/powerpoint/2010/main" val="2500836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Quand on regarde un chiffre 7 gribouillé sur un bout de papier, notre cerveau le reconnaît instantanément, même s'il est raturé, penché ou au trait très épais. Mais pour une machine, c'est une toute autre histoire : elle ne perçoit aucune forme globale. Tout ce qu'elle voit, c'est une grille de 32 par 32 pixels, juste des nombres entre 0 pour le blanc et 255 pour l'encre noire. Face à ce nuage de données froides, impossible de coder des règles manuelles rigides du genre « si ce pixel est noir, alors c'est un 7 ». L'écriture humaine est beaucoup trop imprévisible et variée pour ça.</a:t>
            </a:r>
          </a:p>
          <a:p>
            <a:endParaRPr lang="fr-FR" dirty="0"/>
          </a:p>
        </p:txBody>
      </p:sp>
      <p:sp>
        <p:nvSpPr>
          <p:cNvPr id="4" name="Espace réservé du numéro de diapositive 3"/>
          <p:cNvSpPr>
            <a:spLocks noGrp="1"/>
          </p:cNvSpPr>
          <p:nvPr>
            <p:ph type="sldNum" sz="quarter" idx="5"/>
          </p:nvPr>
        </p:nvSpPr>
        <p:spPr/>
        <p:txBody>
          <a:bodyPr/>
          <a:lstStyle/>
          <a:p>
            <a:fld id="{4FEA52B5-8C56-4768-A385-008AEE17A568}" type="slidenum">
              <a:rPr lang="fr-FR" smtClean="0"/>
              <a:t>4</a:t>
            </a:fld>
            <a:endParaRPr lang="fr-FR"/>
          </a:p>
        </p:txBody>
      </p:sp>
    </p:spTree>
    <p:extLst>
      <p:ext uri="{BB962C8B-B14F-4D97-AF65-F5344CB8AC3E}">
        <p14:creationId xmlns:p14="http://schemas.microsoft.com/office/powerpoint/2010/main" val="3741142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Alors, comment est-ce qu'on tentait de résoudre ça avant ? Et bien, les anciens modèles comme les Perceptrons multicouches prenaient cette image en 2D et l'aplatissaient brutalement en une seule ligne de plus de 1000 nombres. Le gros problème, c'est que ça détruisait complètement la géométrie spatiale : des pixels qui étaient voisins sur le papier se retrouvaient totalement séparés. Du coup, si le chiffre était décalé d'un minuscule millimètre sur le chèque, le système entier plantait. LeNet-5 a introduit un concept fondamental : il fallait absolument maintenir cette structure en 2D pour conserver ce qu'on appelle l'invariance.</a:t>
            </a:r>
          </a:p>
          <a:p>
            <a:endParaRPr lang="fr-FR" dirty="0"/>
          </a:p>
        </p:txBody>
      </p:sp>
      <p:sp>
        <p:nvSpPr>
          <p:cNvPr id="4" name="Espace réservé du numéro de diapositive 3"/>
          <p:cNvSpPr>
            <a:spLocks noGrp="1"/>
          </p:cNvSpPr>
          <p:nvPr>
            <p:ph type="sldNum" sz="quarter" idx="5"/>
          </p:nvPr>
        </p:nvSpPr>
        <p:spPr/>
        <p:txBody>
          <a:bodyPr/>
          <a:lstStyle/>
          <a:p>
            <a:fld id="{4FEA52B5-8C56-4768-A385-008AEE17A568}" type="slidenum">
              <a:rPr lang="fr-FR" smtClean="0"/>
              <a:t>5</a:t>
            </a:fld>
            <a:endParaRPr lang="fr-FR"/>
          </a:p>
        </p:txBody>
      </p:sp>
    </p:spTree>
    <p:extLst>
      <p:ext uri="{BB962C8B-B14F-4D97-AF65-F5344CB8AC3E}">
        <p14:creationId xmlns:p14="http://schemas.microsoft.com/office/powerpoint/2010/main" val="2834130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Espace réservé des notes 2"/>
          <p:cNvSpPr>
            <a:spLocks noGrp="1"/>
          </p:cNvSpPr>
          <p:nvPr>
            <p:ph type="body" idx="1"/>
          </p:nvPr>
        </p:nvSpPr>
        <p:spPr>
          <a:xfrm>
            <a:off x="685800" y="4400550"/>
            <a:ext cx="5486400" cy="3600450"/>
          </a:xfrm>
          <a:prstGeom prst="rect">
            <a:avLst/>
          </a:prstGeom>
        </p:spPr>
        <p:txBody>
          <a:bodyPr/>
          <a:lstStyle/>
          <a:p>
            <a:endParaRPr lang="fr-FR" dirty="0"/>
          </a:p>
        </p:txBody>
      </p:sp>
    </p:spTree>
    <p:extLst>
      <p:ext uri="{BB962C8B-B14F-4D97-AF65-F5344CB8AC3E}">
        <p14:creationId xmlns:p14="http://schemas.microsoft.com/office/powerpoint/2010/main" val="222468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Sur </a:t>
            </a:r>
            <a:r>
              <a:rPr dirty="0" err="1"/>
              <a:t>cet</a:t>
            </a:r>
            <a:r>
              <a:rPr dirty="0"/>
              <a:t> </a:t>
            </a:r>
            <a:r>
              <a:rPr dirty="0" err="1"/>
              <a:t>exemple</a:t>
            </a:r>
            <a:r>
              <a:rPr dirty="0"/>
              <a:t> </a:t>
            </a:r>
            <a:r>
              <a:rPr dirty="0" err="1"/>
              <a:t>concret</a:t>
            </a:r>
            <a:r>
              <a:rPr dirty="0"/>
              <a:t> : avec des entrées x1=1 (</a:t>
            </a:r>
            <a:r>
              <a:rPr dirty="0" err="1"/>
              <a:t>poids</a:t>
            </a:r>
            <a:r>
              <a:rPr dirty="0"/>
              <a:t> 0.5), x2=2 (</a:t>
            </a:r>
            <a:r>
              <a:rPr dirty="0" err="1"/>
              <a:t>poids</a:t>
            </a:r>
            <a:r>
              <a:rPr dirty="0"/>
              <a:t> 0.8) et x3=1 (</a:t>
            </a:r>
            <a:r>
              <a:rPr dirty="0" err="1"/>
              <a:t>poids</a:t>
            </a:r>
            <a:r>
              <a:rPr dirty="0"/>
              <a:t> 0.4), le </a:t>
            </a:r>
            <a:r>
              <a:rPr dirty="0" err="1"/>
              <a:t>neurone</a:t>
            </a:r>
            <a:r>
              <a:rPr dirty="0"/>
              <a:t> </a:t>
            </a:r>
            <a:r>
              <a:rPr dirty="0" err="1"/>
              <a:t>calcule</a:t>
            </a:r>
            <a:r>
              <a:rPr dirty="0"/>
              <a:t> </a:t>
            </a:r>
            <a:r>
              <a:rPr dirty="0" err="1"/>
              <a:t>une</a:t>
            </a:r>
            <a:r>
              <a:rPr dirty="0"/>
              <a:t> </a:t>
            </a:r>
            <a:r>
              <a:rPr dirty="0" err="1"/>
              <a:t>somme</a:t>
            </a:r>
            <a:r>
              <a:rPr dirty="0"/>
              <a:t> </a:t>
            </a:r>
            <a:r>
              <a:rPr dirty="0" err="1"/>
              <a:t>cumulée</a:t>
            </a:r>
            <a:r>
              <a:rPr dirty="0"/>
              <a:t> de 1,50. Comme le </a:t>
            </a:r>
            <a:r>
              <a:rPr dirty="0" err="1"/>
              <a:t>seuil</a:t>
            </a:r>
            <a:r>
              <a:rPr dirty="0"/>
              <a:t> </a:t>
            </a:r>
            <a:r>
              <a:rPr dirty="0" err="1"/>
              <a:t>requis</a:t>
            </a:r>
            <a:r>
              <a:rPr dirty="0"/>
              <a:t> est de 2,00, la condition </a:t>
            </a:r>
            <a:r>
              <a:rPr dirty="0" err="1"/>
              <a:t>n'est</a:t>
            </a:r>
            <a:r>
              <a:rPr dirty="0"/>
              <a:t> pas </a:t>
            </a:r>
            <a:r>
              <a:rPr dirty="0" err="1"/>
              <a:t>atteinte</a:t>
            </a:r>
            <a:r>
              <a:rPr dirty="0"/>
              <a:t> : la sortie </a:t>
            </a:r>
            <a:r>
              <a:rPr dirty="0" err="1"/>
              <a:t>reste</a:t>
            </a:r>
            <a:r>
              <a:rPr dirty="0"/>
              <a:t> à 0 (</a:t>
            </a:r>
            <a:r>
              <a:rPr dirty="0" err="1"/>
              <a:t>neurone</a:t>
            </a:r>
            <a:r>
              <a:rPr dirty="0"/>
              <a:t> </a:t>
            </a:r>
            <a:r>
              <a:rPr dirty="0" err="1"/>
              <a:t>éteint</a:t>
            </a:r>
            <a:r>
              <a:rPr dirty="0"/>
              <a:t>).</a:t>
            </a:r>
          </a:p>
          <a:p>
            <a:endParaRPr dirty="0"/>
          </a:p>
          <a:p>
            <a:r>
              <a:rPr dirty="0"/>
              <a:t>Le </a:t>
            </a:r>
            <a:r>
              <a:rPr dirty="0" err="1"/>
              <a:t>neurone</a:t>
            </a:r>
            <a:r>
              <a:rPr dirty="0"/>
              <a:t> </a:t>
            </a:r>
            <a:r>
              <a:rPr dirty="0" err="1"/>
              <a:t>calcule</a:t>
            </a:r>
            <a:r>
              <a:rPr dirty="0"/>
              <a:t> </a:t>
            </a:r>
            <a:r>
              <a:rPr dirty="0" err="1"/>
              <a:t>ainsi</a:t>
            </a:r>
            <a:r>
              <a:rPr dirty="0"/>
              <a:t> </a:t>
            </a:r>
            <a:r>
              <a:rPr dirty="0" err="1"/>
              <a:t>une</a:t>
            </a:r>
            <a:r>
              <a:rPr dirty="0"/>
              <a:t> </a:t>
            </a:r>
            <a:r>
              <a:rPr dirty="0" err="1"/>
              <a:t>somme</a:t>
            </a:r>
            <a:r>
              <a:rPr dirty="0"/>
              <a:t> </a:t>
            </a:r>
            <a:r>
              <a:rPr dirty="0" err="1"/>
              <a:t>pondérée</a:t>
            </a:r>
            <a:r>
              <a:rPr dirty="0"/>
              <a:t> et teste le </a:t>
            </a:r>
            <a:r>
              <a:rPr dirty="0" err="1"/>
              <a:t>seuil</a:t>
            </a:r>
            <a:r>
              <a:rPr dirty="0"/>
              <a:t>. </a:t>
            </a:r>
            <a:r>
              <a:rPr dirty="0" err="1"/>
              <a:t>C'est</a:t>
            </a:r>
            <a:r>
              <a:rPr dirty="0"/>
              <a:t> </a:t>
            </a:r>
            <a:r>
              <a:rPr dirty="0" err="1"/>
              <a:t>cette</a:t>
            </a:r>
            <a:r>
              <a:rPr dirty="0"/>
              <a:t> </a:t>
            </a:r>
            <a:r>
              <a:rPr dirty="0" err="1"/>
              <a:t>règle</a:t>
            </a:r>
            <a:r>
              <a:rPr dirty="0"/>
              <a:t> </a:t>
            </a:r>
            <a:r>
              <a:rPr dirty="0" err="1"/>
              <a:t>binaire</a:t>
            </a:r>
            <a:r>
              <a:rPr dirty="0"/>
              <a:t> et </a:t>
            </a:r>
            <a:r>
              <a:rPr dirty="0" err="1"/>
              <a:t>mathématiquement</a:t>
            </a:r>
            <a:r>
              <a:rPr dirty="0"/>
              <a:t> </a:t>
            </a:r>
            <a:r>
              <a:rPr dirty="0" err="1"/>
              <a:t>déterministe</a:t>
            </a:r>
            <a:r>
              <a:rPr dirty="0"/>
              <a:t> qui </a:t>
            </a:r>
            <a:r>
              <a:rPr dirty="0" err="1"/>
              <a:t>permet</a:t>
            </a:r>
            <a:r>
              <a:rPr dirty="0"/>
              <a:t> au réseau </a:t>
            </a:r>
            <a:r>
              <a:rPr dirty="0" err="1"/>
              <a:t>d'éliminer</a:t>
            </a:r>
            <a:r>
              <a:rPr dirty="0"/>
              <a:t> le bruit et de ne </a:t>
            </a:r>
            <a:r>
              <a:rPr dirty="0" err="1"/>
              <a:t>transmettre</a:t>
            </a:r>
            <a:r>
              <a:rPr dirty="0"/>
              <a:t> </a:t>
            </a:r>
            <a:r>
              <a:rPr dirty="0" err="1"/>
              <a:t>que</a:t>
            </a:r>
            <a:r>
              <a:rPr dirty="0"/>
              <a:t> les </a:t>
            </a:r>
            <a:r>
              <a:rPr dirty="0" err="1"/>
              <a:t>signaux</a:t>
            </a:r>
            <a:r>
              <a:rPr dirty="0"/>
              <a:t> </a:t>
            </a:r>
            <a:r>
              <a:rPr dirty="0" err="1"/>
              <a:t>pertinents</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Troisième</a:t>
            </a:r>
            <a:r>
              <a:rPr dirty="0"/>
              <a:t> étape : le </a:t>
            </a:r>
            <a:r>
              <a:rPr dirty="0" err="1"/>
              <a:t>filtrage</a:t>
            </a:r>
            <a:r>
              <a:rPr dirty="0"/>
              <a:t> et le pooling, </a:t>
            </a:r>
            <a:r>
              <a:rPr dirty="0" err="1"/>
              <a:t>c'est</a:t>
            </a:r>
            <a:r>
              <a:rPr dirty="0"/>
              <a:t>-à-dire </a:t>
            </a:r>
            <a:r>
              <a:rPr dirty="0" err="1"/>
              <a:t>l'extraction</a:t>
            </a:r>
            <a:r>
              <a:rPr dirty="0"/>
              <a:t> et la compression des </a:t>
            </a:r>
            <a:r>
              <a:rPr dirty="0" err="1"/>
              <a:t>caractéristiques</a:t>
            </a:r>
            <a:r>
              <a:rPr dirty="0"/>
              <a:t> </a:t>
            </a:r>
            <a:r>
              <a:rPr dirty="0" err="1"/>
              <a:t>visuelles</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Mais </a:t>
            </a:r>
            <a:r>
              <a:rPr dirty="0" err="1"/>
              <a:t>l'outil</a:t>
            </a:r>
            <a:r>
              <a:rPr dirty="0"/>
              <a:t> </a:t>
            </a:r>
            <a:r>
              <a:rPr dirty="0" err="1"/>
              <a:t>visuel</a:t>
            </a:r>
            <a:r>
              <a:rPr dirty="0"/>
              <a:t> le plus puissant </a:t>
            </a:r>
            <a:r>
              <a:rPr dirty="0" err="1"/>
              <a:t>ici</a:t>
            </a:r>
            <a:r>
              <a:rPr dirty="0"/>
              <a:t>, </a:t>
            </a:r>
            <a:r>
              <a:rPr dirty="0" err="1"/>
              <a:t>c'est</a:t>
            </a:r>
            <a:r>
              <a:rPr dirty="0"/>
              <a:t> la convolution. </a:t>
            </a:r>
            <a:r>
              <a:rPr dirty="0" err="1"/>
              <a:t>Imaginons</a:t>
            </a:r>
            <a:r>
              <a:rPr dirty="0"/>
              <a:t> </a:t>
            </a:r>
            <a:r>
              <a:rPr dirty="0" err="1"/>
              <a:t>une</a:t>
            </a:r>
            <a:r>
              <a:rPr dirty="0"/>
              <a:t> petite loupe </a:t>
            </a:r>
            <a:r>
              <a:rPr dirty="0" err="1"/>
              <a:t>glissante</a:t>
            </a:r>
            <a:r>
              <a:rPr dirty="0"/>
              <a:t>, </a:t>
            </a:r>
            <a:r>
              <a:rPr dirty="0" err="1"/>
              <a:t>disons</a:t>
            </a:r>
            <a:r>
              <a:rPr dirty="0"/>
              <a:t> </a:t>
            </a:r>
            <a:r>
              <a:rPr dirty="0" err="1"/>
              <a:t>une</a:t>
            </a:r>
            <a:r>
              <a:rPr dirty="0"/>
              <a:t> grille de 5 pixels par 5 (</a:t>
            </a:r>
            <a:r>
              <a:rPr dirty="0" err="1"/>
              <a:t>ou</a:t>
            </a:r>
            <a:r>
              <a:rPr dirty="0"/>
              <a:t> 3x3). Au lieu de </a:t>
            </a:r>
            <a:r>
              <a:rPr dirty="0" err="1"/>
              <a:t>regarder</a:t>
            </a:r>
            <a:r>
              <a:rPr dirty="0"/>
              <a:t> toute </a:t>
            </a:r>
            <a:r>
              <a:rPr dirty="0" err="1"/>
              <a:t>l'image</a:t>
            </a:r>
            <a:r>
              <a:rPr dirty="0"/>
              <a:t> d'un seul coup, </a:t>
            </a:r>
            <a:r>
              <a:rPr dirty="0" err="1"/>
              <a:t>cette</a:t>
            </a:r>
            <a:r>
              <a:rPr dirty="0"/>
              <a:t> loupe </a:t>
            </a:r>
            <a:r>
              <a:rPr dirty="0" err="1"/>
              <a:t>va</a:t>
            </a:r>
            <a:r>
              <a:rPr dirty="0"/>
              <a:t> </a:t>
            </a:r>
            <a:r>
              <a:rPr dirty="0" err="1"/>
              <a:t>balayer</a:t>
            </a:r>
            <a:r>
              <a:rPr dirty="0"/>
              <a:t> la grille de gauche à droite et de haut </a:t>
            </a:r>
            <a:r>
              <a:rPr dirty="0" err="1"/>
              <a:t>en</a:t>
            </a:r>
            <a:r>
              <a:rPr dirty="0"/>
              <a:t> bas pour </a:t>
            </a:r>
            <a:r>
              <a:rPr dirty="0" err="1"/>
              <a:t>repérer</a:t>
            </a:r>
            <a:r>
              <a:rPr dirty="0"/>
              <a:t> des motifs </a:t>
            </a:r>
            <a:r>
              <a:rPr dirty="0" err="1"/>
              <a:t>locaux</a:t>
            </a:r>
            <a:r>
              <a:rPr dirty="0"/>
              <a:t>, par </a:t>
            </a:r>
            <a:r>
              <a:rPr dirty="0" err="1"/>
              <a:t>exemple</a:t>
            </a:r>
            <a:r>
              <a:rPr dirty="0"/>
              <a:t> </a:t>
            </a:r>
            <a:r>
              <a:rPr dirty="0" err="1"/>
              <a:t>une</a:t>
            </a:r>
            <a:r>
              <a:rPr dirty="0"/>
              <a:t> barre </a:t>
            </a:r>
            <a:r>
              <a:rPr dirty="0" err="1"/>
              <a:t>horizontale</a:t>
            </a:r>
            <a:r>
              <a:rPr dirty="0"/>
              <a:t> </a:t>
            </a:r>
            <a:r>
              <a:rPr dirty="0" err="1"/>
              <a:t>ou</a:t>
            </a:r>
            <a:r>
              <a:rPr dirty="0"/>
              <a:t> un angle.</a:t>
            </a:r>
          </a:p>
          <a:p>
            <a:endParaRPr dirty="0"/>
          </a:p>
          <a:p>
            <a:r>
              <a:rPr dirty="0"/>
              <a:t>Et le </a:t>
            </a:r>
            <a:r>
              <a:rPr dirty="0" err="1"/>
              <a:t>vrai</a:t>
            </a:r>
            <a:r>
              <a:rPr dirty="0"/>
              <a:t> coup de génie, </a:t>
            </a:r>
            <a:r>
              <a:rPr dirty="0" err="1"/>
              <a:t>c'est</a:t>
            </a:r>
            <a:r>
              <a:rPr dirty="0"/>
              <a:t> le partage des </a:t>
            </a:r>
            <a:r>
              <a:rPr dirty="0" err="1"/>
              <a:t>poids</a:t>
            </a:r>
            <a:r>
              <a:rPr dirty="0"/>
              <a:t> : la loupe </a:t>
            </a:r>
            <a:r>
              <a:rPr dirty="0" err="1"/>
              <a:t>utilise</a:t>
            </a:r>
            <a:r>
              <a:rPr dirty="0"/>
              <a:t> </a:t>
            </a:r>
            <a:r>
              <a:rPr dirty="0" err="1"/>
              <a:t>exactement</a:t>
            </a:r>
            <a:r>
              <a:rPr dirty="0"/>
              <a:t> les </a:t>
            </a:r>
            <a:r>
              <a:rPr dirty="0" err="1"/>
              <a:t>mêmes</a:t>
            </a:r>
            <a:r>
              <a:rPr dirty="0"/>
              <a:t> </a:t>
            </a:r>
            <a:r>
              <a:rPr dirty="0" err="1"/>
              <a:t>réglages</a:t>
            </a:r>
            <a:r>
              <a:rPr dirty="0"/>
              <a:t> pour </a:t>
            </a:r>
            <a:r>
              <a:rPr dirty="0" err="1"/>
              <a:t>chercher</a:t>
            </a:r>
            <a:r>
              <a:rPr dirty="0"/>
              <a:t> la barre du 7 </a:t>
            </a:r>
            <a:r>
              <a:rPr dirty="0" err="1"/>
              <a:t>partout</a:t>
            </a:r>
            <a:r>
              <a:rPr dirty="0"/>
              <a:t> sur </a:t>
            </a:r>
            <a:r>
              <a:rPr dirty="0" err="1"/>
              <a:t>l'image</a:t>
            </a:r>
            <a:r>
              <a:rPr dirty="0"/>
              <a:t>. </a:t>
            </a:r>
            <a:r>
              <a:rPr dirty="0" err="1"/>
              <a:t>Ça</a:t>
            </a:r>
            <a:r>
              <a:rPr dirty="0"/>
              <a:t> </a:t>
            </a:r>
            <a:r>
              <a:rPr dirty="0" err="1"/>
              <a:t>permet</a:t>
            </a:r>
            <a:r>
              <a:rPr dirty="0"/>
              <a:t> de </a:t>
            </a:r>
            <a:r>
              <a:rPr dirty="0" err="1"/>
              <a:t>créer</a:t>
            </a:r>
            <a:r>
              <a:rPr dirty="0"/>
              <a:t> </a:t>
            </a:r>
            <a:r>
              <a:rPr dirty="0" err="1"/>
              <a:t>une</a:t>
            </a:r>
            <a:r>
              <a:rPr dirty="0"/>
              <a:t> nouvelle carte de </a:t>
            </a:r>
            <a:r>
              <a:rPr dirty="0" err="1"/>
              <a:t>caractéristiques</a:t>
            </a:r>
            <a:r>
              <a:rPr dirty="0"/>
              <a:t> tout </a:t>
            </a:r>
            <a:r>
              <a:rPr dirty="0" err="1"/>
              <a:t>en</a:t>
            </a:r>
            <a:r>
              <a:rPr dirty="0"/>
              <a:t> </a:t>
            </a:r>
            <a:r>
              <a:rPr dirty="0" err="1"/>
              <a:t>économisant</a:t>
            </a:r>
            <a:r>
              <a:rPr dirty="0"/>
              <a:t> </a:t>
            </a:r>
            <a:r>
              <a:rPr dirty="0" err="1"/>
              <a:t>une</a:t>
            </a:r>
            <a:r>
              <a:rPr dirty="0"/>
              <a:t> puissance de </a:t>
            </a:r>
            <a:r>
              <a:rPr dirty="0" err="1"/>
              <a:t>calcul</a:t>
            </a:r>
            <a:r>
              <a:rPr dirty="0"/>
              <a:t> gigantesque.</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hyperlink" Target="https://www.piqsels.com/fr/public-domain-photo-frwa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6.jp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9.jp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hyperlink" Target="https://www.piqsels.com/fr/public-domain-photo-frwav" TargetMode="External"/><Relationship Id="rId9"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7.jp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drive.google.com/file/d/1hk4A4cE1rMTcbG1eGzhe0sqMJPhWZnG0/view?usp=sharing"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hyperlink" Target="https://pxhere.com/pt/photo/102676" TargetMode="External"/><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477F997-31E0-023B-9D27-6FD64EA652D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3180" y="-43071"/>
            <a:ext cx="12325266" cy="6934655"/>
          </a:xfrm>
          <a:prstGeom prst="rect">
            <a:avLst/>
          </a:prstGeom>
        </p:spPr>
      </p:pic>
      <p:pic>
        <p:nvPicPr>
          <p:cNvPr id="5" name="Image 4">
            <a:extLst>
              <a:ext uri="{FF2B5EF4-FFF2-40B4-BE49-F238E27FC236}">
                <a16:creationId xmlns:a16="http://schemas.microsoft.com/office/drawing/2014/main" id="{AB9F1355-0924-AC51-28F5-F031AFF81432}"/>
              </a:ext>
            </a:extLst>
          </p:cNvPr>
          <p:cNvPicPr>
            <a:picLocks noChangeAspect="1"/>
          </p:cNvPicPr>
          <p:nvPr/>
        </p:nvPicPr>
        <p:blipFill>
          <a:blip r:embed="rId5"/>
          <a:srcRect l="4825" t="43267" r="5705"/>
          <a:stretch>
            <a:fillRect/>
          </a:stretch>
        </p:blipFill>
        <p:spPr>
          <a:xfrm>
            <a:off x="119268" y="2602803"/>
            <a:ext cx="11873948" cy="3909846"/>
          </a:xfrm>
          <a:prstGeom prst="rect">
            <a:avLst/>
          </a:prstGeom>
        </p:spPr>
      </p:pic>
      <p:sp>
        <p:nvSpPr>
          <p:cNvPr id="4" name="ZoneTexte 3">
            <a:extLst>
              <a:ext uri="{FF2B5EF4-FFF2-40B4-BE49-F238E27FC236}">
                <a16:creationId xmlns:a16="http://schemas.microsoft.com/office/drawing/2014/main" id="{BC326A99-F6B4-06E5-23A9-796251A94C43}"/>
              </a:ext>
            </a:extLst>
          </p:cNvPr>
          <p:cNvSpPr txBox="1"/>
          <p:nvPr/>
        </p:nvSpPr>
        <p:spPr>
          <a:xfrm>
            <a:off x="728869" y="556591"/>
            <a:ext cx="11264347" cy="1446550"/>
          </a:xfrm>
          <a:prstGeom prst="rect">
            <a:avLst/>
          </a:prstGeom>
          <a:noFill/>
        </p:spPr>
        <p:txBody>
          <a:bodyPr wrap="square" rtlCol="0">
            <a:spAutoFit/>
          </a:bodyPr>
          <a:lstStyle/>
          <a:p>
            <a:r>
              <a:rPr lang="fr-FR" sz="8800" dirty="0">
                <a:solidFill>
                  <a:schemeClr val="bg1"/>
                </a:solidFill>
                <a:effectLst>
                  <a:outerShdw blurRad="38100" dist="38100" dir="2700000" algn="tl">
                    <a:srgbClr val="000000">
                      <a:alpha val="43137"/>
                    </a:srgbClr>
                  </a:outerShdw>
                </a:effectLst>
              </a:rPr>
              <a:t>Décoder Lenet-5 (1998)</a:t>
            </a:r>
          </a:p>
        </p:txBody>
      </p:sp>
    </p:spTree>
    <p:extLst>
      <p:ext uri="{BB962C8B-B14F-4D97-AF65-F5344CB8AC3E}">
        <p14:creationId xmlns:p14="http://schemas.microsoft.com/office/powerpoint/2010/main" val="2030154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38914BD-021B-EE7A-C436-618E2424471E}"/>
              </a:ext>
            </a:extLst>
          </p:cNvPr>
          <p:cNvPicPr>
            <a:picLocks noChangeAspect="1"/>
          </p:cNvPicPr>
          <p:nvPr/>
        </p:nvPicPr>
        <p:blipFill>
          <a:blip r:embed="rId3"/>
          <a:stretch>
            <a:fillRect/>
          </a:stretch>
        </p:blipFill>
        <p:spPr>
          <a:xfrm>
            <a:off x="2067340" y="1162878"/>
            <a:ext cx="10124660" cy="5695122"/>
          </a:xfrm>
          <a:prstGeom prst="rect">
            <a:avLst/>
          </a:prstGeom>
        </p:spPr>
      </p:pic>
      <p:pic>
        <p:nvPicPr>
          <p:cNvPr id="2" name="Picture 1" descr="09_00h02m35.083s.png"/>
          <p:cNvPicPr>
            <a:picLocks noChangeAspect="1"/>
          </p:cNvPicPr>
          <p:nvPr/>
        </p:nvPicPr>
        <p:blipFill>
          <a:blip r:embed="rId4"/>
          <a:srcRect l="1" r="74238" b="59227"/>
          <a:stretch>
            <a:fillRect/>
          </a:stretch>
        </p:blipFill>
        <p:spPr>
          <a:xfrm>
            <a:off x="1" y="0"/>
            <a:ext cx="3140764" cy="279620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79CAFA6-8AED-B2E7-8C77-38EAFF23E20E}"/>
              </a:ext>
            </a:extLst>
          </p:cNvPr>
          <p:cNvPicPr>
            <a:picLocks noChangeAspect="1"/>
          </p:cNvPicPr>
          <p:nvPr/>
        </p:nvPicPr>
        <p:blipFill>
          <a:blip r:embed="rId3"/>
          <a:stretch>
            <a:fillRect/>
          </a:stretch>
        </p:blipFill>
        <p:spPr>
          <a:xfrm>
            <a:off x="0" y="133350"/>
            <a:ext cx="12192000" cy="65913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_convolution">
            <a:hlinkClick r:id="" action="ppaction://media"/>
            <a:extLst>
              <a:ext uri="{FF2B5EF4-FFF2-40B4-BE49-F238E27FC236}">
                <a16:creationId xmlns:a16="http://schemas.microsoft.com/office/drawing/2014/main" id="{D7E55CF7-5F6D-8340-2263-B77F2243A21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7332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887BC56-8A1D-3089-D536-1FE28A1FE0EF}"/>
              </a:ext>
            </a:extLst>
          </p:cNvPr>
          <p:cNvPicPr>
            <a:picLocks noChangeAspect="1"/>
          </p:cNvPicPr>
          <p:nvPr/>
        </p:nvPicPr>
        <p:blipFill>
          <a:blip r:embed="rId3"/>
          <a:stretch>
            <a:fillRect/>
          </a:stretch>
        </p:blipFill>
        <p:spPr>
          <a:xfrm>
            <a:off x="1" y="0"/>
            <a:ext cx="12192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3_pooling">
            <a:hlinkClick r:id="" action="ppaction://media"/>
            <a:extLst>
              <a:ext uri="{FF2B5EF4-FFF2-40B4-BE49-F238E27FC236}">
                <a16:creationId xmlns:a16="http://schemas.microsoft.com/office/drawing/2014/main" id="{18F5503F-47C0-B2F9-03FE-963245B08A8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462933" cy="7010400"/>
          </a:xfrm>
          <a:prstGeom prst="rect">
            <a:avLst/>
          </a:prstGeom>
        </p:spPr>
      </p:pic>
    </p:spTree>
    <p:extLst>
      <p:ext uri="{BB962C8B-B14F-4D97-AF65-F5344CB8AC3E}">
        <p14:creationId xmlns:p14="http://schemas.microsoft.com/office/powerpoint/2010/main" val="107554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25A65B9E-BB9A-427B-FAD3-F46D0E249596}"/>
              </a:ext>
            </a:extLst>
          </p:cNvPr>
          <p:cNvGrpSpPr/>
          <p:nvPr/>
        </p:nvGrpSpPr>
        <p:grpSpPr>
          <a:xfrm>
            <a:off x="-1" y="0"/>
            <a:ext cx="8269357" cy="6858000"/>
            <a:chOff x="4081670" y="114300"/>
            <a:chExt cx="8110330" cy="6629400"/>
          </a:xfrm>
        </p:grpSpPr>
        <p:pic>
          <p:nvPicPr>
            <p:cNvPr id="9" name="Image 8">
              <a:extLst>
                <a:ext uri="{FF2B5EF4-FFF2-40B4-BE49-F238E27FC236}">
                  <a16:creationId xmlns:a16="http://schemas.microsoft.com/office/drawing/2014/main" id="{0B0F205B-686F-556E-DE5D-4D939DDC8131}"/>
                </a:ext>
              </a:extLst>
            </p:cNvPr>
            <p:cNvPicPr>
              <a:picLocks noChangeAspect="1"/>
            </p:cNvPicPr>
            <p:nvPr/>
          </p:nvPicPr>
          <p:blipFill>
            <a:blip r:embed="rId3"/>
            <a:srcRect l="33478"/>
            <a:stretch>
              <a:fillRect/>
            </a:stretch>
          </p:blipFill>
          <p:spPr>
            <a:xfrm>
              <a:off x="4081670" y="114300"/>
              <a:ext cx="8110330" cy="6629400"/>
            </a:xfrm>
            <a:prstGeom prst="rect">
              <a:avLst/>
            </a:prstGeom>
          </p:spPr>
        </p:pic>
        <p:pic>
          <p:nvPicPr>
            <p:cNvPr id="4" name="Image 3">
              <a:extLst>
                <a:ext uri="{FF2B5EF4-FFF2-40B4-BE49-F238E27FC236}">
                  <a16:creationId xmlns:a16="http://schemas.microsoft.com/office/drawing/2014/main" id="{7CA89E94-12F3-C8F7-B1B2-616948167F1B}"/>
                </a:ext>
              </a:extLst>
            </p:cNvPr>
            <p:cNvPicPr>
              <a:picLocks noChangeAspect="1"/>
            </p:cNvPicPr>
            <p:nvPr/>
          </p:nvPicPr>
          <p:blipFill>
            <a:blip r:embed="rId4"/>
            <a:srcRect l="33329" t="48976" r="63261" b="39030"/>
            <a:stretch>
              <a:fillRect/>
            </a:stretch>
          </p:blipFill>
          <p:spPr>
            <a:xfrm>
              <a:off x="11568544" y="2448338"/>
              <a:ext cx="415637" cy="795130"/>
            </a:xfrm>
            <a:prstGeom prst="rect">
              <a:avLst/>
            </a:prstGeom>
          </p:spPr>
        </p:pic>
      </p:grpSp>
      <p:pic>
        <p:nvPicPr>
          <p:cNvPr id="10" name="Image 9">
            <a:extLst>
              <a:ext uri="{FF2B5EF4-FFF2-40B4-BE49-F238E27FC236}">
                <a16:creationId xmlns:a16="http://schemas.microsoft.com/office/drawing/2014/main" id="{A8B1EB79-3B98-2DA3-7F76-A16EEF2B9BE7}"/>
              </a:ext>
            </a:extLst>
          </p:cNvPr>
          <p:cNvPicPr>
            <a:picLocks noChangeAspect="1"/>
          </p:cNvPicPr>
          <p:nvPr/>
        </p:nvPicPr>
        <p:blipFill>
          <a:blip r:embed="rId3"/>
          <a:srcRect r="73004"/>
          <a:stretch>
            <a:fillRect/>
          </a:stretch>
        </p:blipFill>
        <p:spPr>
          <a:xfrm>
            <a:off x="8719930" y="1"/>
            <a:ext cx="3499902" cy="685799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4_lenet5_pipeline">
            <a:hlinkClick r:id="" action="ppaction://media"/>
            <a:extLst>
              <a:ext uri="{FF2B5EF4-FFF2-40B4-BE49-F238E27FC236}">
                <a16:creationId xmlns:a16="http://schemas.microsoft.com/office/drawing/2014/main" id="{5B68BAA4-EB2B-ACF8-E684-F54DC20E777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08226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F3E7F0E-EC5C-28DD-7FFA-F0CDF1AED211}"/>
              </a:ext>
            </a:extLst>
          </p:cNvPr>
          <p:cNvPicPr>
            <a:picLocks noChangeAspect="1"/>
          </p:cNvPicPr>
          <p:nvPr/>
        </p:nvPicPr>
        <p:blipFill>
          <a:blip r:embed="rId3"/>
          <a:stretch>
            <a:fillRect/>
          </a:stretch>
        </p:blipFill>
        <p:spPr>
          <a:xfrm>
            <a:off x="0" y="142875"/>
            <a:ext cx="12192000" cy="6572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3082931-CB9B-2E85-5C65-FA3CDB245B69}"/>
              </a:ext>
            </a:extLst>
          </p:cNvPr>
          <p:cNvPicPr>
            <a:picLocks noChangeAspect="1"/>
          </p:cNvPicPr>
          <p:nvPr/>
        </p:nvPicPr>
        <p:blipFill>
          <a:blip r:embed="rId3"/>
          <a:stretch>
            <a:fillRect/>
          </a:stretch>
        </p:blipFill>
        <p:spPr>
          <a:xfrm>
            <a:off x="0" y="152400"/>
            <a:ext cx="12192000" cy="6553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4B76B7-CF94-8DB2-DEDA-5782BDF83B75}"/>
              </a:ext>
            </a:extLst>
          </p:cNvPr>
          <p:cNvPicPr>
            <a:picLocks noChangeAspect="1"/>
          </p:cNvPicPr>
          <p:nvPr/>
        </p:nvPicPr>
        <p:blipFill>
          <a:blip r:embed="rId3"/>
          <a:srcRect l="29086"/>
          <a:stretch>
            <a:fillRect/>
          </a:stretch>
        </p:blipFill>
        <p:spPr>
          <a:xfrm>
            <a:off x="1" y="119062"/>
            <a:ext cx="8645839" cy="6619875"/>
          </a:xfrm>
          <a:prstGeom prst="rect">
            <a:avLst/>
          </a:prstGeom>
        </p:spPr>
      </p:pic>
      <p:pic>
        <p:nvPicPr>
          <p:cNvPr id="4" name="Image 3">
            <a:extLst>
              <a:ext uri="{FF2B5EF4-FFF2-40B4-BE49-F238E27FC236}">
                <a16:creationId xmlns:a16="http://schemas.microsoft.com/office/drawing/2014/main" id="{B4EE7A19-18C8-9F25-1AC8-6CDC716315C1}"/>
              </a:ext>
            </a:extLst>
          </p:cNvPr>
          <p:cNvPicPr>
            <a:picLocks noChangeAspect="1"/>
          </p:cNvPicPr>
          <p:nvPr/>
        </p:nvPicPr>
        <p:blipFill>
          <a:blip r:embed="rId3"/>
          <a:srcRect r="75326"/>
          <a:stretch>
            <a:fillRect/>
          </a:stretch>
        </p:blipFill>
        <p:spPr>
          <a:xfrm>
            <a:off x="9177430" y="119062"/>
            <a:ext cx="3008243" cy="6619875"/>
          </a:xfrm>
          <a:prstGeom prst="rect">
            <a:avLst/>
          </a:prstGeom>
        </p:spPr>
      </p:pic>
    </p:spTree>
    <p:extLst>
      <p:ext uri="{BB962C8B-B14F-4D97-AF65-F5344CB8AC3E}">
        <p14:creationId xmlns:p14="http://schemas.microsoft.com/office/powerpoint/2010/main" val="2083478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8102E72-0ECC-4914-D139-85F93F24FA4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3180" y="-43071"/>
            <a:ext cx="12325266" cy="6934655"/>
          </a:xfrm>
          <a:prstGeom prst="rect">
            <a:avLst/>
          </a:prstGeom>
        </p:spPr>
      </p:pic>
      <p:pic>
        <p:nvPicPr>
          <p:cNvPr id="7" name="Image 6">
            <a:extLst>
              <a:ext uri="{FF2B5EF4-FFF2-40B4-BE49-F238E27FC236}">
                <a16:creationId xmlns:a16="http://schemas.microsoft.com/office/drawing/2014/main" id="{83EE5E6E-6262-08AC-0B1A-95F317963286}"/>
              </a:ext>
            </a:extLst>
          </p:cNvPr>
          <p:cNvPicPr>
            <a:picLocks noChangeAspect="1"/>
          </p:cNvPicPr>
          <p:nvPr/>
        </p:nvPicPr>
        <p:blipFill>
          <a:blip r:embed="rId5"/>
          <a:srcRect r="273" b="2"/>
          <a:stretch>
            <a:fillRect/>
          </a:stretch>
        </p:blipFill>
        <p:spPr>
          <a:xfrm>
            <a:off x="8306516" y="194537"/>
            <a:ext cx="3673449" cy="3074957"/>
          </a:xfrm>
          <a:prstGeom prst="rect">
            <a:avLst/>
          </a:prstGeom>
        </p:spPr>
      </p:pic>
      <p:pic>
        <p:nvPicPr>
          <p:cNvPr id="5" name="Image 4">
            <a:extLst>
              <a:ext uri="{FF2B5EF4-FFF2-40B4-BE49-F238E27FC236}">
                <a16:creationId xmlns:a16="http://schemas.microsoft.com/office/drawing/2014/main" id="{F5595C6A-0AA6-D136-EF65-CBBC0130514E}"/>
              </a:ext>
            </a:extLst>
          </p:cNvPr>
          <p:cNvPicPr>
            <a:picLocks noChangeAspect="1"/>
          </p:cNvPicPr>
          <p:nvPr/>
        </p:nvPicPr>
        <p:blipFill>
          <a:blip r:embed="rId6"/>
          <a:srcRect t="6" r="1" b="302"/>
          <a:stretch>
            <a:fillRect/>
          </a:stretch>
        </p:blipFill>
        <p:spPr>
          <a:xfrm>
            <a:off x="4324334" y="175147"/>
            <a:ext cx="3730061" cy="3122346"/>
          </a:xfrm>
          <a:prstGeom prst="rect">
            <a:avLst/>
          </a:prstGeom>
        </p:spPr>
      </p:pic>
      <p:pic>
        <p:nvPicPr>
          <p:cNvPr id="3" name="Image 2">
            <a:extLst>
              <a:ext uri="{FF2B5EF4-FFF2-40B4-BE49-F238E27FC236}">
                <a16:creationId xmlns:a16="http://schemas.microsoft.com/office/drawing/2014/main" id="{D6D85A95-D399-6EEC-73EE-306ED4278801}"/>
              </a:ext>
            </a:extLst>
          </p:cNvPr>
          <p:cNvPicPr>
            <a:picLocks noChangeAspect="1"/>
          </p:cNvPicPr>
          <p:nvPr/>
        </p:nvPicPr>
        <p:blipFill>
          <a:blip r:embed="rId7"/>
          <a:srcRect r="183" b="1"/>
          <a:stretch>
            <a:fillRect/>
          </a:stretch>
        </p:blipFill>
        <p:spPr>
          <a:xfrm>
            <a:off x="357748" y="175147"/>
            <a:ext cx="3792174" cy="3171426"/>
          </a:xfrm>
          <a:prstGeom prst="rect">
            <a:avLst/>
          </a:prstGeom>
        </p:spPr>
      </p:pic>
      <p:pic>
        <p:nvPicPr>
          <p:cNvPr id="9" name="Image 8">
            <a:extLst>
              <a:ext uri="{FF2B5EF4-FFF2-40B4-BE49-F238E27FC236}">
                <a16:creationId xmlns:a16="http://schemas.microsoft.com/office/drawing/2014/main" id="{717F814D-C5AD-5DC4-F6AB-619662F7EC87}"/>
              </a:ext>
            </a:extLst>
          </p:cNvPr>
          <p:cNvPicPr>
            <a:picLocks noChangeAspect="1"/>
          </p:cNvPicPr>
          <p:nvPr/>
        </p:nvPicPr>
        <p:blipFill>
          <a:blip r:embed="rId8"/>
          <a:srcRect r="1" b="744"/>
          <a:stretch>
            <a:fillRect/>
          </a:stretch>
        </p:blipFill>
        <p:spPr>
          <a:xfrm>
            <a:off x="326904" y="3652539"/>
            <a:ext cx="3792174" cy="3171426"/>
          </a:xfrm>
          <a:prstGeom prst="rect">
            <a:avLst/>
          </a:prstGeom>
        </p:spPr>
      </p:pic>
      <p:pic>
        <p:nvPicPr>
          <p:cNvPr id="11" name="Image 10">
            <a:extLst>
              <a:ext uri="{FF2B5EF4-FFF2-40B4-BE49-F238E27FC236}">
                <a16:creationId xmlns:a16="http://schemas.microsoft.com/office/drawing/2014/main" id="{128D7CA0-3D82-28C8-658C-37E42AF918DC}"/>
              </a:ext>
            </a:extLst>
          </p:cNvPr>
          <p:cNvPicPr>
            <a:picLocks noChangeAspect="1"/>
          </p:cNvPicPr>
          <p:nvPr/>
        </p:nvPicPr>
        <p:blipFill>
          <a:blip r:embed="rId9"/>
          <a:srcRect r="823" b="-2"/>
          <a:stretch>
            <a:fillRect/>
          </a:stretch>
        </p:blipFill>
        <p:spPr>
          <a:xfrm>
            <a:off x="4324334" y="3623690"/>
            <a:ext cx="3792174" cy="3171426"/>
          </a:xfrm>
          <a:prstGeom prst="rect">
            <a:avLst/>
          </a:prstGeom>
        </p:spPr>
      </p:pic>
      <p:pic>
        <p:nvPicPr>
          <p:cNvPr id="8" name="Image 7">
            <a:extLst>
              <a:ext uri="{FF2B5EF4-FFF2-40B4-BE49-F238E27FC236}">
                <a16:creationId xmlns:a16="http://schemas.microsoft.com/office/drawing/2014/main" id="{47DD7508-1FAB-AFD4-78C9-B2E67D6B1182}"/>
              </a:ext>
            </a:extLst>
          </p:cNvPr>
          <p:cNvPicPr>
            <a:picLocks noChangeAspect="1"/>
          </p:cNvPicPr>
          <p:nvPr/>
        </p:nvPicPr>
        <p:blipFill>
          <a:blip r:embed="rId10"/>
          <a:srcRect l="63913" t="48751" r="7717" b="6786"/>
          <a:stretch>
            <a:fillRect/>
          </a:stretch>
        </p:blipFill>
        <p:spPr>
          <a:xfrm>
            <a:off x="8331336" y="3725979"/>
            <a:ext cx="3623808" cy="3074958"/>
          </a:xfrm>
          <a:prstGeom prst="rect">
            <a:avLst/>
          </a:prstGeom>
        </p:spPr>
      </p:pic>
    </p:spTree>
    <p:extLst>
      <p:ext uri="{BB962C8B-B14F-4D97-AF65-F5344CB8AC3E}">
        <p14:creationId xmlns:p14="http://schemas.microsoft.com/office/powerpoint/2010/main" val="4028521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426B1C3-4AAD-1262-F7E1-658FF96BB54A}"/>
              </a:ext>
            </a:extLst>
          </p:cNvPr>
          <p:cNvPicPr>
            <a:picLocks noChangeAspect="1"/>
          </p:cNvPicPr>
          <p:nvPr/>
        </p:nvPicPr>
        <p:blipFill>
          <a:blip r:embed="rId3"/>
          <a:srcRect l="29387" t="24386" r="26745" b="35965"/>
          <a:stretch>
            <a:fillRect/>
          </a:stretch>
        </p:blipFill>
        <p:spPr>
          <a:xfrm>
            <a:off x="1155938" y="431322"/>
            <a:ext cx="10311058" cy="5421618"/>
          </a:xfrm>
          <a:prstGeom prst="rect">
            <a:avLst/>
          </a:prstGeom>
        </p:spPr>
      </p:pic>
      <p:pic>
        <p:nvPicPr>
          <p:cNvPr id="5" name="Image 4">
            <a:extLst>
              <a:ext uri="{FF2B5EF4-FFF2-40B4-BE49-F238E27FC236}">
                <a16:creationId xmlns:a16="http://schemas.microsoft.com/office/drawing/2014/main" id="{4202EF48-232C-9F18-471A-A1FA58501A1D}"/>
              </a:ext>
            </a:extLst>
          </p:cNvPr>
          <p:cNvPicPr>
            <a:picLocks noChangeAspect="1"/>
          </p:cNvPicPr>
          <p:nvPr/>
        </p:nvPicPr>
        <p:blipFill>
          <a:blip r:embed="rId3"/>
          <a:srcRect t="70394" b="6932"/>
          <a:stretch>
            <a:fillRect/>
          </a:stretch>
        </p:blipFill>
        <p:spPr>
          <a:xfrm>
            <a:off x="0" y="5357004"/>
            <a:ext cx="12192000" cy="150099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721F21A-927C-77D5-A4E2-365BF22F7E1A}"/>
              </a:ext>
            </a:extLst>
          </p:cNvPr>
          <p:cNvPicPr>
            <a:picLocks noChangeAspect="1"/>
          </p:cNvPicPr>
          <p:nvPr/>
        </p:nvPicPr>
        <p:blipFill>
          <a:blip r:embed="rId3"/>
          <a:stretch>
            <a:fillRect/>
          </a:stretch>
        </p:blipFill>
        <p:spPr>
          <a:xfrm>
            <a:off x="0" y="119062"/>
            <a:ext cx="12192000" cy="661987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8FA66DA-BA0B-BFB4-FE9C-CF8C74E8D760}"/>
              </a:ext>
            </a:extLst>
          </p:cNvPr>
          <p:cNvPicPr>
            <a:picLocks noChangeAspect="1"/>
          </p:cNvPicPr>
          <p:nvPr/>
        </p:nvPicPr>
        <p:blipFill>
          <a:blip r:embed="rId3"/>
          <a:stretch>
            <a:fillRect/>
          </a:stretch>
        </p:blipFill>
        <p:spPr>
          <a:xfrm>
            <a:off x="0" y="119062"/>
            <a:ext cx="12192000" cy="661987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033795C-8862-9AA8-5269-C3B061958B78}"/>
              </a:ext>
            </a:extLst>
          </p:cNvPr>
          <p:cNvPicPr>
            <a:picLocks noChangeAspect="1"/>
          </p:cNvPicPr>
          <p:nvPr/>
        </p:nvPicPr>
        <p:blipFill>
          <a:blip r:embed="rId3"/>
          <a:stretch>
            <a:fillRect/>
          </a:stretch>
        </p:blipFill>
        <p:spPr>
          <a:xfrm>
            <a:off x="0" y="138112"/>
            <a:ext cx="12192000" cy="658177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enet5_pedagogique">
            <a:hlinkClick r:id="" action="ppaction://media"/>
            <a:extLst>
              <a:ext uri="{FF2B5EF4-FFF2-40B4-BE49-F238E27FC236}">
                <a16:creationId xmlns:a16="http://schemas.microsoft.com/office/drawing/2014/main" id="{5D77CC65-CB0A-C13E-BA44-456B17AE95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726"/>
            <a:ext cx="12195068" cy="6859726"/>
          </a:xfrm>
          <a:prstGeom prst="rect">
            <a:avLst/>
          </a:prstGeom>
        </p:spPr>
      </p:pic>
    </p:spTree>
    <p:extLst>
      <p:ext uri="{BB962C8B-B14F-4D97-AF65-F5344CB8AC3E}">
        <p14:creationId xmlns:p14="http://schemas.microsoft.com/office/powerpoint/2010/main" val="279470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F90A197-AA20-4237-F6A4-ECABBDD9A47F}"/>
              </a:ext>
            </a:extLst>
          </p:cNvPr>
          <p:cNvSpPr txBox="1"/>
          <p:nvPr/>
        </p:nvSpPr>
        <p:spPr>
          <a:xfrm>
            <a:off x="270294" y="712481"/>
            <a:ext cx="7940615" cy="523220"/>
          </a:xfrm>
          <a:prstGeom prst="rect">
            <a:avLst/>
          </a:prstGeom>
          <a:noFill/>
        </p:spPr>
        <p:txBody>
          <a:bodyPr wrap="square">
            <a:spAutoFit/>
          </a:bodyPr>
          <a:lstStyle/>
          <a:p>
            <a:r>
              <a:rPr lang="fr-CA" sz="2800" dirty="0"/>
              <a:t>⭐ Les 10 points clés à retenir absolument</a:t>
            </a:r>
            <a:endParaRPr lang="fr-FR" sz="2800" dirty="0"/>
          </a:p>
        </p:txBody>
      </p:sp>
      <p:sp>
        <p:nvSpPr>
          <p:cNvPr id="5" name="ZoneTexte 4">
            <a:extLst>
              <a:ext uri="{FF2B5EF4-FFF2-40B4-BE49-F238E27FC236}">
                <a16:creationId xmlns:a16="http://schemas.microsoft.com/office/drawing/2014/main" id="{EC0B4970-6421-9C20-42B5-0526FE457A76}"/>
              </a:ext>
            </a:extLst>
          </p:cNvPr>
          <p:cNvSpPr txBox="1"/>
          <p:nvPr/>
        </p:nvSpPr>
        <p:spPr>
          <a:xfrm>
            <a:off x="270294" y="1599973"/>
            <a:ext cx="11921706" cy="3516347"/>
          </a:xfrm>
          <a:prstGeom prst="rect">
            <a:avLst/>
          </a:prstGeom>
          <a:noFill/>
        </p:spPr>
        <p:txBody>
          <a:bodyPr wrap="square">
            <a:spAutoFit/>
          </a:bodyPr>
          <a:lstStyle/>
          <a:p>
            <a:pPr marL="342900" marR="0" lvl="0" indent="-342900" algn="l">
              <a:spcAft>
                <a:spcPts val="300"/>
              </a:spcAft>
              <a:buFont typeface="+mj-lt"/>
              <a:buAutoNum type="arabicPeriod"/>
            </a:pPr>
            <a:r>
              <a:rPr lang="fr-FR" sz="2000" b="1" i="0" dirty="0">
                <a:solidFill>
                  <a:schemeClr val="tx1"/>
                </a:solidFill>
                <a:effectLst/>
                <a:latin typeface="+mn-lt"/>
              </a:rPr>
              <a:t>Une image est une grille de pixels contenant des valeurs de luminosité de 0 à 255.</a:t>
            </a:r>
          </a:p>
          <a:p>
            <a:pPr marL="342900" marR="0" lvl="0" indent="-342900" algn="l">
              <a:spcAft>
                <a:spcPts val="300"/>
              </a:spcAft>
              <a:buFont typeface="+mj-lt"/>
              <a:buAutoNum type="arabicPeriod"/>
            </a:pPr>
            <a:r>
              <a:rPr lang="fr-FR" sz="2000" b="1" i="0" dirty="0">
                <a:solidFill>
                  <a:schemeClr val="tx1"/>
                </a:solidFill>
                <a:effectLst/>
                <a:latin typeface="+mn-lt"/>
              </a:rPr>
              <a:t>Un neurone effectue une somme pondérée de ses entrées et la compare à un seuil d'activation.</a:t>
            </a:r>
          </a:p>
          <a:p>
            <a:pPr marL="342900" marR="0" lvl="0" indent="-342900" algn="l">
              <a:spcAft>
                <a:spcPts val="300"/>
              </a:spcAft>
              <a:buFont typeface="+mj-lt"/>
              <a:buAutoNum type="arabicPeriod"/>
            </a:pPr>
            <a:r>
              <a:rPr lang="fr-FR" sz="2000" b="1" i="0" dirty="0">
                <a:solidFill>
                  <a:schemeClr val="tx1"/>
                </a:solidFill>
                <a:effectLst/>
                <a:latin typeface="+mn-lt"/>
              </a:rPr>
              <a:t>Un réseau empile des couches successives pour construire des représentations hiérarchisées.</a:t>
            </a:r>
          </a:p>
          <a:p>
            <a:pPr marL="342900" marR="0" lvl="0" indent="-342900" algn="l">
              <a:spcAft>
                <a:spcPts val="300"/>
              </a:spcAft>
              <a:buFont typeface="+mj-lt"/>
              <a:buAutoNum type="arabicPeriod"/>
            </a:pPr>
            <a:r>
              <a:rPr lang="fr-FR" sz="2000" b="1" i="0" dirty="0">
                <a:solidFill>
                  <a:schemeClr val="tx1"/>
                </a:solidFill>
                <a:effectLst/>
                <a:latin typeface="+mn-lt"/>
              </a:rPr>
              <a:t>L'entraînement ajuste automatiquement les poids pour réduire l'erreur par rétropropagation.</a:t>
            </a:r>
          </a:p>
          <a:p>
            <a:pPr marL="342900" marR="0" lvl="0" indent="-342900" algn="l">
              <a:spcAft>
                <a:spcPts val="300"/>
              </a:spcAft>
              <a:buFont typeface="+mj-lt"/>
              <a:buAutoNum type="arabicPeriod"/>
            </a:pPr>
            <a:r>
              <a:rPr lang="fr-FR" sz="2000" b="1" i="0" dirty="0">
                <a:solidFill>
                  <a:schemeClr val="tx1"/>
                </a:solidFill>
                <a:effectLst/>
                <a:latin typeface="+mn-lt"/>
              </a:rPr>
              <a:t>La convolution utilise une fenêtre glissante pour repérer les contours et les formes locales.</a:t>
            </a:r>
          </a:p>
          <a:p>
            <a:pPr marL="342900" marR="0" lvl="0" indent="-342900" algn="l">
              <a:spcAft>
                <a:spcPts val="300"/>
              </a:spcAft>
              <a:buFont typeface="+mj-lt"/>
              <a:buAutoNum type="arabicPeriod"/>
            </a:pPr>
            <a:r>
              <a:rPr lang="fr-FR" sz="2000" b="1" i="0" dirty="0">
                <a:solidFill>
                  <a:schemeClr val="tx1"/>
                </a:solidFill>
                <a:effectLst/>
                <a:latin typeface="+mn-lt"/>
              </a:rPr>
              <a:t>Le </a:t>
            </a:r>
            <a:r>
              <a:rPr lang="fr-FR" sz="2000" b="1" i="0" dirty="0" err="1">
                <a:solidFill>
                  <a:schemeClr val="tx1"/>
                </a:solidFill>
                <a:effectLst/>
                <a:latin typeface="+mn-lt"/>
              </a:rPr>
              <a:t>pooling</a:t>
            </a:r>
            <a:r>
              <a:rPr lang="fr-FR" sz="2000" b="1" i="0" dirty="0">
                <a:solidFill>
                  <a:schemeClr val="tx1"/>
                </a:solidFill>
                <a:effectLst/>
                <a:latin typeface="+mn-lt"/>
              </a:rPr>
              <a:t> compresse les dimensions et tolère les légères déformations de l'écriture.</a:t>
            </a:r>
          </a:p>
          <a:p>
            <a:pPr marL="342900" marR="0" lvl="0" indent="-342900" algn="l">
              <a:spcAft>
                <a:spcPts val="300"/>
              </a:spcAft>
              <a:buFont typeface="+mj-lt"/>
              <a:buAutoNum type="arabicPeriod"/>
            </a:pPr>
            <a:r>
              <a:rPr lang="fr-FR" sz="2000" b="1" i="0" dirty="0">
                <a:solidFill>
                  <a:schemeClr val="tx1"/>
                </a:solidFill>
                <a:effectLst/>
                <a:latin typeface="+mn-lt"/>
              </a:rPr>
              <a:t>LeNet-5 alterne deux blocs Convolution-</a:t>
            </a:r>
            <a:r>
              <a:rPr lang="fr-FR" sz="2000" b="1" i="0" dirty="0" err="1">
                <a:solidFill>
                  <a:schemeClr val="tx1"/>
                </a:solidFill>
                <a:effectLst/>
                <a:latin typeface="+mn-lt"/>
              </a:rPr>
              <a:t>Pooling</a:t>
            </a:r>
            <a:r>
              <a:rPr lang="fr-FR" sz="2000" b="1" i="0" dirty="0">
                <a:solidFill>
                  <a:schemeClr val="tx1"/>
                </a:solidFill>
                <a:effectLst/>
                <a:latin typeface="+mn-lt"/>
              </a:rPr>
              <a:t> avant ses couches denses de décision.</a:t>
            </a:r>
          </a:p>
          <a:p>
            <a:pPr marL="342900" marR="0" lvl="0" indent="-342900" algn="l">
              <a:spcAft>
                <a:spcPts val="300"/>
              </a:spcAft>
              <a:buFont typeface="+mj-lt"/>
              <a:buAutoNum type="arabicPeriod"/>
            </a:pPr>
            <a:r>
              <a:rPr lang="fr-FR" sz="2000" b="1" i="0" dirty="0">
                <a:solidFill>
                  <a:schemeClr val="tx1"/>
                </a:solidFill>
                <a:effectLst/>
                <a:latin typeface="+mn-lt"/>
              </a:rPr>
              <a:t>LeNet-5 compte environ 60 000 paramètres entraînables pour classer les chiffres 0 à 9.</a:t>
            </a:r>
          </a:p>
          <a:p>
            <a:pPr marL="342900" marR="0" lvl="0" indent="-342900" algn="l">
              <a:spcAft>
                <a:spcPts val="300"/>
              </a:spcAft>
              <a:buFont typeface="+mj-lt"/>
              <a:buAutoNum type="arabicPeriod"/>
            </a:pPr>
            <a:r>
              <a:rPr lang="fr-FR" sz="2000" b="1" i="0" dirty="0">
                <a:solidFill>
                  <a:schemeClr val="tx1"/>
                </a:solidFill>
                <a:effectLst/>
                <a:latin typeface="+mn-lt"/>
              </a:rPr>
              <a:t>LeNet-5 a été validé sur le terrain en traitant des millions de chèques bancaires par mois chez NCR.</a:t>
            </a:r>
          </a:p>
          <a:p>
            <a:pPr marL="342900" marR="0" lvl="0" indent="-342900" algn="l">
              <a:spcAft>
                <a:spcPts val="300"/>
              </a:spcAft>
              <a:buFont typeface="+mj-lt"/>
              <a:buAutoNum type="arabicPeriod"/>
            </a:pPr>
            <a:r>
              <a:rPr lang="fr-FR" sz="2000" b="1" i="0" dirty="0">
                <a:solidFill>
                  <a:schemeClr val="tx1"/>
                </a:solidFill>
                <a:effectLst/>
                <a:latin typeface="+mn-lt"/>
              </a:rPr>
              <a:t>Ces principes historiques constituent le socle de toute la vision par ordinateur contemporaine.</a:t>
            </a:r>
            <a:endParaRPr lang="fr-FR" sz="2000" b="1" i="0" dirty="0">
              <a:solidFill>
                <a:srgbClr val="1E3A8A"/>
              </a:solidFill>
              <a:effectLst/>
              <a:latin typeface="-apple-system"/>
            </a:endParaRPr>
          </a:p>
        </p:txBody>
      </p:sp>
    </p:spTree>
    <p:extLst>
      <p:ext uri="{BB962C8B-B14F-4D97-AF65-F5344CB8AC3E}">
        <p14:creationId xmlns:p14="http://schemas.microsoft.com/office/powerpoint/2010/main" val="698637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8EF3A7D-078D-63D4-3918-D9476CF7C3CA}"/>
              </a:ext>
            </a:extLst>
          </p:cNvPr>
          <p:cNvSpPr txBox="1"/>
          <p:nvPr/>
        </p:nvSpPr>
        <p:spPr>
          <a:xfrm>
            <a:off x="1662022" y="2297682"/>
            <a:ext cx="8867956" cy="1200329"/>
          </a:xfrm>
          <a:prstGeom prst="rect">
            <a:avLst/>
          </a:prstGeom>
          <a:noFill/>
        </p:spPr>
        <p:txBody>
          <a:bodyPr wrap="square" rtlCol="0">
            <a:spAutoFit/>
          </a:bodyPr>
          <a:lstStyle/>
          <a:p>
            <a:r>
              <a:rPr lang="fr-FR" sz="7200" dirty="0"/>
              <a:t>Questions</a:t>
            </a:r>
            <a:r>
              <a:rPr lang="fr-FR" sz="3600" dirty="0"/>
              <a:t> / </a:t>
            </a:r>
            <a:r>
              <a:rPr lang="fr-FR" sz="7200" dirty="0"/>
              <a:t>réponses</a:t>
            </a:r>
            <a:r>
              <a:rPr lang="fr-FR" sz="3600" dirty="0"/>
              <a:t> </a:t>
            </a:r>
          </a:p>
        </p:txBody>
      </p:sp>
    </p:spTree>
    <p:extLst>
      <p:ext uri="{BB962C8B-B14F-4D97-AF65-F5344CB8AC3E}">
        <p14:creationId xmlns:p14="http://schemas.microsoft.com/office/powerpoint/2010/main" val="3947285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13C9DF7-539E-B791-3091-C7CC86BCBE13}"/>
              </a:ext>
            </a:extLst>
          </p:cNvPr>
          <p:cNvSpPr txBox="1"/>
          <p:nvPr/>
        </p:nvSpPr>
        <p:spPr>
          <a:xfrm>
            <a:off x="3191774" y="2743200"/>
            <a:ext cx="7228935" cy="1323439"/>
          </a:xfrm>
          <a:prstGeom prst="rect">
            <a:avLst/>
          </a:prstGeom>
          <a:noFill/>
        </p:spPr>
        <p:txBody>
          <a:bodyPr wrap="square" rtlCol="0">
            <a:spAutoFit/>
          </a:bodyPr>
          <a:lstStyle/>
          <a:p>
            <a:r>
              <a:rPr lang="fr-FR" sz="8000" dirty="0">
                <a:hlinkClick r:id="rId2"/>
              </a:rPr>
              <a:t>Démonstration</a:t>
            </a:r>
            <a:endParaRPr lang="fr-FR" sz="8000" dirty="0"/>
          </a:p>
        </p:txBody>
      </p:sp>
    </p:spTree>
    <p:extLst>
      <p:ext uri="{BB962C8B-B14F-4D97-AF65-F5344CB8AC3E}">
        <p14:creationId xmlns:p14="http://schemas.microsoft.com/office/powerpoint/2010/main" val="690926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6D61981-830E-CE91-BD24-9B7164F585F2}"/>
              </a:ext>
            </a:extLst>
          </p:cNvPr>
          <p:cNvPicPr>
            <a:picLocks noChangeAspect="1"/>
          </p:cNvPicPr>
          <p:nvPr/>
        </p:nvPicPr>
        <p:blipFill>
          <a:blip r:embed="rId3"/>
          <a:stretch>
            <a:fillRect/>
          </a:stretch>
        </p:blipFill>
        <p:spPr>
          <a:xfrm>
            <a:off x="0" y="128587"/>
            <a:ext cx="12192000" cy="66008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5DC45-D6BF-05D8-855C-31E2AC7D3D88}"/>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DC0C60A0-2AF1-AF01-0724-4A0C7C4E97F1}"/>
              </a:ext>
            </a:extLst>
          </p:cNvPr>
          <p:cNvPicPr>
            <a:picLocks noChangeAspect="1"/>
          </p:cNvPicPr>
          <p:nvPr/>
        </p:nvPicPr>
        <p:blipFill>
          <a:blip r:embed="rId3"/>
          <a:stretch>
            <a:fillRect/>
          </a:stretch>
        </p:blipFill>
        <p:spPr>
          <a:xfrm>
            <a:off x="3348" y="0"/>
            <a:ext cx="12185304" cy="6858000"/>
          </a:xfrm>
          <a:prstGeom prst="rect">
            <a:avLst/>
          </a:prstGeom>
        </p:spPr>
      </p:pic>
      <p:pic>
        <p:nvPicPr>
          <p:cNvPr id="5" name="Image 4">
            <a:extLst>
              <a:ext uri="{FF2B5EF4-FFF2-40B4-BE49-F238E27FC236}">
                <a16:creationId xmlns:a16="http://schemas.microsoft.com/office/drawing/2014/main" id="{F4A08C68-6F4C-7218-EE4F-7750843AEDE4}"/>
              </a:ext>
            </a:extLst>
          </p:cNvPr>
          <p:cNvPicPr>
            <a:picLocks noChangeAspect="1"/>
          </p:cNvPicPr>
          <p:nvPr/>
        </p:nvPicPr>
        <p:blipFill>
          <a:blip r:embed="rId4"/>
          <a:stretch>
            <a:fillRect/>
          </a:stretch>
        </p:blipFill>
        <p:spPr>
          <a:xfrm>
            <a:off x="643467" y="2648028"/>
            <a:ext cx="5294716" cy="1561941"/>
          </a:xfrm>
          <a:prstGeom prst="rect">
            <a:avLst/>
          </a:prstGeom>
        </p:spPr>
      </p:pic>
      <p:pic>
        <p:nvPicPr>
          <p:cNvPr id="3" name="Image 2">
            <a:extLst>
              <a:ext uri="{FF2B5EF4-FFF2-40B4-BE49-F238E27FC236}">
                <a16:creationId xmlns:a16="http://schemas.microsoft.com/office/drawing/2014/main" id="{716CA8CC-C6C3-D3CE-75C6-085BAA9C54F5}"/>
              </a:ext>
            </a:extLst>
          </p:cNvPr>
          <p:cNvPicPr>
            <a:picLocks noChangeAspect="1"/>
          </p:cNvPicPr>
          <p:nvPr/>
        </p:nvPicPr>
        <p:blipFill>
          <a:blip r:embed="rId5"/>
          <a:stretch>
            <a:fillRect/>
          </a:stretch>
        </p:blipFill>
        <p:spPr>
          <a:xfrm>
            <a:off x="7211588" y="643467"/>
            <a:ext cx="3379172" cy="5571066"/>
          </a:xfrm>
          <a:prstGeom prst="rect">
            <a:avLst/>
          </a:prstGeom>
        </p:spPr>
      </p:pic>
    </p:spTree>
    <p:extLst>
      <p:ext uri="{BB962C8B-B14F-4D97-AF65-F5344CB8AC3E}">
        <p14:creationId xmlns:p14="http://schemas.microsoft.com/office/powerpoint/2010/main" val="1166799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FEBA5-E448-EC2A-1A95-FA21DBDAE25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E4B3D13-9520-41E7-B1D7-82F6FA0FEBCA}"/>
              </a:ext>
            </a:extLst>
          </p:cNvPr>
          <p:cNvPicPr>
            <a:picLocks noChangeAspect="1"/>
          </p:cNvPicPr>
          <p:nvPr/>
        </p:nvPicPr>
        <p:blipFill>
          <a:blip r:embed="rId3"/>
          <a:srcRect l="256" r="616" b="1"/>
          <a:stretch>
            <a:fillRect/>
          </a:stretch>
        </p:blipFill>
        <p:spPr>
          <a:xfrm>
            <a:off x="20" y="1282"/>
            <a:ext cx="12191980" cy="6856718"/>
          </a:xfrm>
          <a:prstGeom prst="rect">
            <a:avLst/>
          </a:prstGeom>
        </p:spPr>
      </p:pic>
    </p:spTree>
    <p:extLst>
      <p:ext uri="{BB962C8B-B14F-4D97-AF65-F5344CB8AC3E}">
        <p14:creationId xmlns:p14="http://schemas.microsoft.com/office/powerpoint/2010/main" val="52812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2CCB3-70AD-E85B-BC66-A152F7CCFDF9}"/>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F91E9AB0-28DE-AD87-7EFA-DE190E7FD672}"/>
              </a:ext>
            </a:extLst>
          </p:cNvPr>
          <p:cNvPicPr>
            <a:picLocks noChangeAspect="1"/>
          </p:cNvPicPr>
          <p:nvPr/>
        </p:nvPicPr>
        <p:blipFill>
          <a:blip r:embed="rId3"/>
          <a:stretch>
            <a:fillRect/>
          </a:stretch>
        </p:blipFill>
        <p:spPr>
          <a:xfrm>
            <a:off x="3348" y="0"/>
            <a:ext cx="12185304" cy="6858000"/>
          </a:xfrm>
          <a:prstGeom prst="rect">
            <a:avLst/>
          </a:prstGeom>
        </p:spPr>
      </p:pic>
      <p:pic>
        <p:nvPicPr>
          <p:cNvPr id="2" name="Image 1">
            <a:extLst>
              <a:ext uri="{FF2B5EF4-FFF2-40B4-BE49-F238E27FC236}">
                <a16:creationId xmlns:a16="http://schemas.microsoft.com/office/drawing/2014/main" id="{3D4292E0-1C1E-F2E0-0801-47422201AB51}"/>
              </a:ext>
            </a:extLst>
          </p:cNvPr>
          <p:cNvPicPr>
            <a:picLocks noChangeAspect="1"/>
          </p:cNvPicPr>
          <p:nvPr/>
        </p:nvPicPr>
        <p:blipFill>
          <a:blip r:embed="rId4"/>
          <a:srcRect r="50326"/>
          <a:stretch>
            <a:fillRect/>
          </a:stretch>
        </p:blipFill>
        <p:spPr>
          <a:xfrm>
            <a:off x="643467" y="657676"/>
            <a:ext cx="5294716" cy="5542645"/>
          </a:xfrm>
          <a:prstGeom prst="rect">
            <a:avLst/>
          </a:prstGeom>
        </p:spPr>
      </p:pic>
      <p:pic>
        <p:nvPicPr>
          <p:cNvPr id="3" name="Image 2">
            <a:extLst>
              <a:ext uri="{FF2B5EF4-FFF2-40B4-BE49-F238E27FC236}">
                <a16:creationId xmlns:a16="http://schemas.microsoft.com/office/drawing/2014/main" id="{3E4A2B24-C1BB-57B5-6E3B-522BD934407D}"/>
              </a:ext>
            </a:extLst>
          </p:cNvPr>
          <p:cNvPicPr>
            <a:picLocks noChangeAspect="1"/>
          </p:cNvPicPr>
          <p:nvPr/>
        </p:nvPicPr>
        <p:blipFill>
          <a:blip r:embed="rId4"/>
          <a:srcRect l="50000"/>
          <a:stretch>
            <a:fillRect/>
          </a:stretch>
        </p:blipFill>
        <p:spPr>
          <a:xfrm>
            <a:off x="6253817" y="675750"/>
            <a:ext cx="5294715" cy="5506500"/>
          </a:xfrm>
          <a:prstGeom prst="rect">
            <a:avLst/>
          </a:prstGeom>
        </p:spPr>
      </p:pic>
    </p:spTree>
    <p:extLst>
      <p:ext uri="{BB962C8B-B14F-4D97-AF65-F5344CB8AC3E}">
        <p14:creationId xmlns:p14="http://schemas.microsoft.com/office/powerpoint/2010/main" val="1087324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E7638-255C-848D-A283-8A74601BBF67}"/>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D24A4E16-D128-DCEE-FF6B-2212241F9B62}"/>
              </a:ext>
            </a:extLst>
          </p:cNvPr>
          <p:cNvPicPr>
            <a:picLocks noChangeAspect="1"/>
          </p:cNvPicPr>
          <p:nvPr/>
        </p:nvPicPr>
        <p:blipFill>
          <a:blip r:embed="rId3"/>
          <a:stretch>
            <a:fillRect/>
          </a:stretch>
        </p:blipFill>
        <p:spPr>
          <a:xfrm>
            <a:off x="3348" y="0"/>
            <a:ext cx="12185304" cy="6858000"/>
          </a:xfrm>
          <a:prstGeom prst="rect">
            <a:avLst/>
          </a:prstGeom>
        </p:spPr>
      </p:pic>
      <p:pic>
        <p:nvPicPr>
          <p:cNvPr id="5" name="Image 4">
            <a:extLst>
              <a:ext uri="{FF2B5EF4-FFF2-40B4-BE49-F238E27FC236}">
                <a16:creationId xmlns:a16="http://schemas.microsoft.com/office/drawing/2014/main" id="{BE163B24-2C24-59DF-90DE-594F97939382}"/>
              </a:ext>
            </a:extLst>
          </p:cNvPr>
          <p:cNvPicPr>
            <a:picLocks noChangeAspect="1"/>
          </p:cNvPicPr>
          <p:nvPr/>
        </p:nvPicPr>
        <p:blipFill>
          <a:blip r:embed="rId4"/>
          <a:stretch>
            <a:fillRect/>
          </a:stretch>
        </p:blipFill>
        <p:spPr>
          <a:xfrm>
            <a:off x="198607" y="2146852"/>
            <a:ext cx="7460487" cy="3021496"/>
          </a:xfrm>
          <a:prstGeom prst="rect">
            <a:avLst/>
          </a:prstGeom>
        </p:spPr>
      </p:pic>
      <p:pic>
        <p:nvPicPr>
          <p:cNvPr id="3" name="Image 2">
            <a:extLst>
              <a:ext uri="{FF2B5EF4-FFF2-40B4-BE49-F238E27FC236}">
                <a16:creationId xmlns:a16="http://schemas.microsoft.com/office/drawing/2014/main" id="{A514C572-6CD7-7850-A9D3-107BE1A9FB70}"/>
              </a:ext>
            </a:extLst>
          </p:cNvPr>
          <p:cNvPicPr>
            <a:picLocks noChangeAspect="1"/>
          </p:cNvPicPr>
          <p:nvPr/>
        </p:nvPicPr>
        <p:blipFill>
          <a:blip r:embed="rId5"/>
          <a:stretch>
            <a:fillRect/>
          </a:stretch>
        </p:blipFill>
        <p:spPr>
          <a:xfrm>
            <a:off x="7854353" y="643467"/>
            <a:ext cx="3895939" cy="5571066"/>
          </a:xfrm>
          <a:prstGeom prst="rect">
            <a:avLst/>
          </a:prstGeom>
        </p:spPr>
      </p:pic>
    </p:spTree>
    <p:extLst>
      <p:ext uri="{BB962C8B-B14F-4D97-AF65-F5344CB8AC3E}">
        <p14:creationId xmlns:p14="http://schemas.microsoft.com/office/powerpoint/2010/main" val="3803654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0473D2-F691-D427-8965-565708112E9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F5590594-0FFE-2D58-9982-D92B0CD9A6A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623" y="0"/>
            <a:ext cx="12198169" cy="6858000"/>
          </a:xfrm>
          <a:prstGeom prst="rect">
            <a:avLst/>
          </a:prstGeom>
        </p:spPr>
      </p:pic>
      <p:grpSp>
        <p:nvGrpSpPr>
          <p:cNvPr id="6" name="Groupe 5">
            <a:extLst>
              <a:ext uri="{FF2B5EF4-FFF2-40B4-BE49-F238E27FC236}">
                <a16:creationId xmlns:a16="http://schemas.microsoft.com/office/drawing/2014/main" id="{4A273A9A-0349-CFE8-D945-008B25785F3C}"/>
              </a:ext>
            </a:extLst>
          </p:cNvPr>
          <p:cNvGrpSpPr/>
          <p:nvPr/>
        </p:nvGrpSpPr>
        <p:grpSpPr>
          <a:xfrm>
            <a:off x="1" y="-429"/>
            <a:ext cx="12191234" cy="6858001"/>
            <a:chOff x="3730359" y="1120319"/>
            <a:chExt cx="7470296" cy="4330923"/>
          </a:xfrm>
        </p:grpSpPr>
        <p:pic>
          <p:nvPicPr>
            <p:cNvPr id="3" name="Image 2">
              <a:extLst>
                <a:ext uri="{FF2B5EF4-FFF2-40B4-BE49-F238E27FC236}">
                  <a16:creationId xmlns:a16="http://schemas.microsoft.com/office/drawing/2014/main" id="{1B278862-5D67-CFA3-2272-43BB82654B00}"/>
                </a:ext>
              </a:extLst>
            </p:cNvPr>
            <p:cNvPicPr>
              <a:picLocks noChangeAspect="1"/>
            </p:cNvPicPr>
            <p:nvPr/>
          </p:nvPicPr>
          <p:blipFill>
            <a:blip r:embed="rId4"/>
            <a:stretch>
              <a:fillRect/>
            </a:stretch>
          </p:blipFill>
          <p:spPr>
            <a:xfrm>
              <a:off x="7403160" y="1120319"/>
              <a:ext cx="3797495" cy="4330923"/>
            </a:xfrm>
            <a:prstGeom prst="rect">
              <a:avLst/>
            </a:prstGeom>
          </p:spPr>
        </p:pic>
        <p:pic>
          <p:nvPicPr>
            <p:cNvPr id="5" name="Image 4">
              <a:extLst>
                <a:ext uri="{FF2B5EF4-FFF2-40B4-BE49-F238E27FC236}">
                  <a16:creationId xmlns:a16="http://schemas.microsoft.com/office/drawing/2014/main" id="{64AE5184-0CEC-9492-E6BD-F76D777DDF76}"/>
                </a:ext>
              </a:extLst>
            </p:cNvPr>
            <p:cNvPicPr>
              <a:picLocks noChangeAspect="1"/>
            </p:cNvPicPr>
            <p:nvPr/>
          </p:nvPicPr>
          <p:blipFill>
            <a:blip r:embed="rId5"/>
            <a:stretch>
              <a:fillRect/>
            </a:stretch>
          </p:blipFill>
          <p:spPr>
            <a:xfrm>
              <a:off x="3730359" y="3429000"/>
              <a:ext cx="4400776" cy="1657435"/>
            </a:xfrm>
            <a:prstGeom prst="rect">
              <a:avLst/>
            </a:prstGeom>
          </p:spPr>
        </p:pic>
      </p:grpSp>
    </p:spTree>
    <p:extLst>
      <p:ext uri="{BB962C8B-B14F-4D97-AF65-F5344CB8AC3E}">
        <p14:creationId xmlns:p14="http://schemas.microsoft.com/office/powerpoint/2010/main" val="376195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B17EBCC-E9E4-12FD-4FA4-0379BC93B5AA}"/>
              </a:ext>
            </a:extLst>
          </p:cNvPr>
          <p:cNvPicPr>
            <a:picLocks noChangeAspect="1"/>
          </p:cNvPicPr>
          <p:nvPr/>
        </p:nvPicPr>
        <p:blipFill>
          <a:blip r:embed="rId3"/>
          <a:stretch>
            <a:fillRect/>
          </a:stretch>
        </p:blipFill>
        <p:spPr>
          <a:xfrm>
            <a:off x="0" y="0"/>
            <a:ext cx="12192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2_neurone">
            <a:hlinkClick r:id="" action="ppaction://media"/>
            <a:extLst>
              <a:ext uri="{FF2B5EF4-FFF2-40B4-BE49-F238E27FC236}">
                <a16:creationId xmlns:a16="http://schemas.microsoft.com/office/drawing/2014/main" id="{8064C1B9-E44E-1329-345D-AABB593F86C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089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 dockstate="right" visibility="0" width="525" row="3">
    <wetp:webextensionref xmlns:r="http://schemas.openxmlformats.org/officeDocument/2006/relationships" r:id="rId2"/>
  </wetp:taskpane>
  <wetp:taskpane dockstate="right" visibility="0" width="525" row="2">
    <wetp:webextensionref xmlns:r="http://schemas.openxmlformats.org/officeDocument/2006/relationships" r:id="rId3"/>
  </wetp:taskpane>
</wetp:taskpanes>
</file>

<file path=ppt/webextensions/webextension1.xml><?xml version="1.0" encoding="utf-8"?>
<we:webextension xmlns:we="http://schemas.microsoft.com/office/webextensions/webextension/2010/11" id="{C43D30C5-C731-4403-83CA-04AD40C17663}">
  <we:reference id="wa200010725" version="1.0.0.1" store="fr-FR" storeType="OMEX"/>
  <we:alternateReferences>
    <we:reference id="WA200010725" version="1.0.0.1" store="" storeType="OMEX"/>
  </we:alternateReferences>
  <we:properties>
    <we:property name="claude.fileId" value="&quot;f3682677-e5ac-45c8-b7cf-0988524b77fb&quot;"/>
  </we:properties>
  <we:bindings/>
  <we:snapshot xmlns:r="http://schemas.openxmlformats.org/officeDocument/2006/relationships"/>
</we:webextension>
</file>

<file path=ppt/webextensions/webextension2.xml><?xml version="1.0" encoding="utf-8"?>
<we:webextension xmlns:we="http://schemas.microsoft.com/office/webextensions/webextension/2010/11" id="{FA57FD26-1E0F-4F2A-8585-5CC655A0993B}">
  <we:reference id="wa200010215" version="2.0.0.0" store="fr-FR" storeType="OMEX"/>
  <we:alternateReferences>
    <we:reference id="wa200010215" version="2.0.0.0" store="wa200010215" storeType="OMEX"/>
  </we:alternateReferences>
  <we:properties>
    <we:property name="bps.codex_control.document_id" value="&quot;aebd770b-f14f-415d-bbda-9f63fe458d18&quot;"/>
  </we:properties>
  <we:bindings/>
  <we:snapshot xmlns:r="http://schemas.openxmlformats.org/officeDocument/2006/relationships"/>
</we:webextension>
</file>

<file path=ppt/webextensions/webextension3.xml><?xml version="1.0" encoding="utf-8"?>
<we:webextension xmlns:we="http://schemas.microsoft.com/office/webextensions/webextension/2010/11" id="{5A67F77B-DC7D-4927-8F1D-7E836372AE99}">
  <we:reference id="wa200010001" version="1.0.0.1" store="fr-FR" storeType="OMEX"/>
  <we:alternateReferences>
    <we:reference id="WA200010001" version="1.0.0.1" store="" storeType="OMEX"/>
  </we:alternateReferences>
  <we:properties>
    <we:property name="claude.fileId" value="&quot;d79c1cc2-b0d5-4d66-a121-87b4b5e1284d&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556</TotalTime>
  <Words>1925</Words>
  <Application>Microsoft Office PowerPoint</Application>
  <PresentationFormat>Grand écran</PresentationFormat>
  <Paragraphs>58</Paragraphs>
  <Slides>28</Slides>
  <Notes>23</Notes>
  <HiddenSlides>0</HiddenSlides>
  <MMClips>5</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28</vt:i4>
      </vt:variant>
    </vt:vector>
  </HeadingPairs>
  <TitlesOfParts>
    <vt:vector size="32" baseType="lpstr">
      <vt:lpstr>-apple-system</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bernyfort</dc:creator>
  <cp:keywords/>
  <dc:description>generated using python-pptx</dc:description>
  <cp:lastModifiedBy>bernard noussi</cp:lastModifiedBy>
  <cp:revision>4</cp:revision>
  <dcterms:created xsi:type="dcterms:W3CDTF">2013-01-27T09:14:16Z</dcterms:created>
  <dcterms:modified xsi:type="dcterms:W3CDTF">2026-09-07T21:43:19Z</dcterms:modified>
  <cp:category/>
</cp:coreProperties>
</file>